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1"/>
  </p:sldMasterIdLst>
  <p:notesMasterIdLst>
    <p:notesMasterId r:id="rId77"/>
  </p:notesMasterIdLst>
  <p:sldIdLst>
    <p:sldId id="256" r:id="rId2"/>
    <p:sldId id="330" r:id="rId3"/>
    <p:sldId id="337" r:id="rId4"/>
    <p:sldId id="321" r:id="rId5"/>
    <p:sldId id="286" r:id="rId6"/>
    <p:sldId id="296" r:id="rId7"/>
    <p:sldId id="359" r:id="rId8"/>
    <p:sldId id="322" r:id="rId9"/>
    <p:sldId id="354" r:id="rId10"/>
    <p:sldId id="323" r:id="rId11"/>
    <p:sldId id="324" r:id="rId12"/>
    <p:sldId id="340" r:id="rId13"/>
    <p:sldId id="341" r:id="rId14"/>
    <p:sldId id="325" r:id="rId15"/>
    <p:sldId id="326" r:id="rId16"/>
    <p:sldId id="258" r:id="rId17"/>
    <p:sldId id="298" r:id="rId18"/>
    <p:sldId id="320" r:id="rId19"/>
    <p:sldId id="327" r:id="rId20"/>
    <p:sldId id="342" r:id="rId21"/>
    <p:sldId id="328" r:id="rId22"/>
    <p:sldId id="329" r:id="rId23"/>
    <p:sldId id="259" r:id="rId24"/>
    <p:sldId id="315" r:id="rId25"/>
    <p:sldId id="316" r:id="rId26"/>
    <p:sldId id="300" r:id="rId27"/>
    <p:sldId id="302" r:id="rId28"/>
    <p:sldId id="317" r:id="rId29"/>
    <p:sldId id="355" r:id="rId30"/>
    <p:sldId id="294" r:id="rId31"/>
    <p:sldId id="260" r:id="rId32"/>
    <p:sldId id="261" r:id="rId33"/>
    <p:sldId id="264" r:id="rId34"/>
    <p:sldId id="304" r:id="rId35"/>
    <p:sldId id="290" r:id="rId36"/>
    <p:sldId id="363" r:id="rId37"/>
    <p:sldId id="267" r:id="rId38"/>
    <p:sldId id="268" r:id="rId39"/>
    <p:sldId id="303" r:id="rId40"/>
    <p:sldId id="291" r:id="rId41"/>
    <p:sldId id="292" r:id="rId42"/>
    <p:sldId id="293" r:id="rId43"/>
    <p:sldId id="269" r:id="rId44"/>
    <p:sldId id="270" r:id="rId45"/>
    <p:sldId id="357" r:id="rId46"/>
    <p:sldId id="314" r:id="rId47"/>
    <p:sldId id="271" r:id="rId48"/>
    <p:sldId id="272" r:id="rId49"/>
    <p:sldId id="273" r:id="rId50"/>
    <p:sldId id="274" r:id="rId51"/>
    <p:sldId id="275" r:id="rId52"/>
    <p:sldId id="276" r:id="rId53"/>
    <p:sldId id="277" r:id="rId54"/>
    <p:sldId id="347" r:id="rId55"/>
    <p:sldId id="278" r:id="rId56"/>
    <p:sldId id="279" r:id="rId57"/>
    <p:sldId id="280" r:id="rId58"/>
    <p:sldId id="331" r:id="rId59"/>
    <p:sldId id="282" r:id="rId60"/>
    <p:sldId id="310" r:id="rId61"/>
    <p:sldId id="338" r:id="rId62"/>
    <p:sldId id="350" r:id="rId63"/>
    <p:sldId id="333" r:id="rId64"/>
    <p:sldId id="339" r:id="rId65"/>
    <p:sldId id="319" r:id="rId66"/>
    <p:sldId id="308" r:id="rId67"/>
    <p:sldId id="356" r:id="rId68"/>
    <p:sldId id="334" r:id="rId69"/>
    <p:sldId id="351" r:id="rId70"/>
    <p:sldId id="313" r:id="rId71"/>
    <p:sldId id="335" r:id="rId72"/>
    <p:sldId id="352" r:id="rId73"/>
    <p:sldId id="353" r:id="rId74"/>
    <p:sldId id="360" r:id="rId75"/>
    <p:sldId id="361" r:id="rId7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78"/>
      <p:bold r:id="rId79"/>
      <p:italic r:id="rId80"/>
      <p:boldItalic r:id="rId81"/>
    </p:embeddedFont>
    <p:embeddedFont>
      <p:font typeface="Calibri Light" panose="020F0302020204030204" pitchFamily="34" charset="0"/>
      <p:regular r:id="rId82"/>
      <p:italic r:id="rId8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pos="2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99"/>
    <a:srgbClr val="6600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22" autoAdjust="0"/>
  </p:normalViewPr>
  <p:slideViewPr>
    <p:cSldViewPr>
      <p:cViewPr varScale="1">
        <p:scale>
          <a:sx n="78" d="100"/>
          <a:sy n="78" d="100"/>
        </p:scale>
        <p:origin x="1589" y="43"/>
      </p:cViewPr>
      <p:guideLst>
        <p:guide orient="horz" pos="935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font" Target="fonts/font2.fntdata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5.fntdata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3.fntdata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>
            <a:extLst>
              <a:ext uri="{FF2B5EF4-FFF2-40B4-BE49-F238E27FC236}">
                <a16:creationId xmlns:a16="http://schemas.microsoft.com/office/drawing/2014/main" id="{D841403F-8046-4DA0-86FF-38E330097B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>
            <a:extLst>
              <a:ext uri="{FF2B5EF4-FFF2-40B4-BE49-F238E27FC236}">
                <a16:creationId xmlns:a16="http://schemas.microsoft.com/office/drawing/2014/main" id="{D53F2D3C-3AEF-49CB-B084-A37326FEC5C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086F74A-4978-419D-BF45-0A1705E4AB26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4" name="Čuvar mesta za sliku na slajdu 3">
            <a:extLst>
              <a:ext uri="{FF2B5EF4-FFF2-40B4-BE49-F238E27FC236}">
                <a16:creationId xmlns:a16="http://schemas.microsoft.com/office/drawing/2014/main" id="{2D56CF5F-B241-4DDF-BB09-79AE4BDC98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>
            <a:extLst>
              <a:ext uri="{FF2B5EF4-FFF2-40B4-BE49-F238E27FC236}">
                <a16:creationId xmlns:a16="http://schemas.microsoft.com/office/drawing/2014/main" id="{33F2562F-EAC7-4E86-A744-38E7C5D5EE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id="{D733EB13-5FE5-4AD2-B18F-118B235EEF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id="{64865142-6046-40B8-B0BF-6FA1EAFE30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46BBD00-021B-4420-B3A4-FFDFCFBB58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Čuvar mesta za sliku na slajdu 1">
            <a:extLst>
              <a:ext uri="{FF2B5EF4-FFF2-40B4-BE49-F238E27FC236}">
                <a16:creationId xmlns:a16="http://schemas.microsoft.com/office/drawing/2014/main" id="{C654C0B9-C74A-421E-8F3E-0543A00870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Čuvar mesta za napomene 2">
            <a:extLst>
              <a:ext uri="{FF2B5EF4-FFF2-40B4-BE49-F238E27FC236}">
                <a16:creationId xmlns:a16="http://schemas.microsoft.com/office/drawing/2014/main" id="{0752B3A6-EDA9-4F13-927F-19566B2CFA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7892" name="Čuvar mesta za broj slajda 3">
            <a:extLst>
              <a:ext uri="{FF2B5EF4-FFF2-40B4-BE49-F238E27FC236}">
                <a16:creationId xmlns:a16="http://schemas.microsoft.com/office/drawing/2014/main" id="{99A2994C-6D87-4ED4-B1AD-A0617340F0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DF58DAC-009B-4A1A-8A08-46871C2651F8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4A7D43F6-78BE-4B92-9028-9648359916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78AB0A-3392-47EA-8305-435595F9D61D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7107" name="Rectangle 1">
            <a:extLst>
              <a:ext uri="{FF2B5EF4-FFF2-40B4-BE49-F238E27FC236}">
                <a16:creationId xmlns:a16="http://schemas.microsoft.com/office/drawing/2014/main" id="{2AFCA9E1-452E-4CD1-96F4-255237BE34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41F73DAB-5E38-41B1-B738-170BFCD30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Čuvar mesta za sliku na slajdu 1">
            <a:extLst>
              <a:ext uri="{FF2B5EF4-FFF2-40B4-BE49-F238E27FC236}">
                <a16:creationId xmlns:a16="http://schemas.microsoft.com/office/drawing/2014/main" id="{9710C33C-3326-4BB6-ADA8-8CCDF2A02D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Čuvar mesta za napomene 2">
            <a:extLst>
              <a:ext uri="{FF2B5EF4-FFF2-40B4-BE49-F238E27FC236}">
                <a16:creationId xmlns:a16="http://schemas.microsoft.com/office/drawing/2014/main" id="{8CF7C860-BF85-446E-9C38-E6AD8F2546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7348" name="Čuvar mesta za broj slajda 3">
            <a:extLst>
              <a:ext uri="{FF2B5EF4-FFF2-40B4-BE49-F238E27FC236}">
                <a16:creationId xmlns:a16="http://schemas.microsoft.com/office/drawing/2014/main" id="{81551DFF-85AC-45C5-BD09-C569AC6C52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EBCA30-9DEE-4FA4-93B3-A210E74C91AA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Čuvar mesta za sliku na slajdu 1">
            <a:extLst>
              <a:ext uri="{FF2B5EF4-FFF2-40B4-BE49-F238E27FC236}">
                <a16:creationId xmlns:a16="http://schemas.microsoft.com/office/drawing/2014/main" id="{BC8FAC7F-9DDD-4788-8536-A1795FC17BB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Čuvar mesta za napomene 2">
            <a:extLst>
              <a:ext uri="{FF2B5EF4-FFF2-40B4-BE49-F238E27FC236}">
                <a16:creationId xmlns:a16="http://schemas.microsoft.com/office/drawing/2014/main" id="{27BC8D5A-4BB9-49AA-91F2-7F7B6CC54E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70660" name="Čuvar mesta za broj slajda 3">
            <a:extLst>
              <a:ext uri="{FF2B5EF4-FFF2-40B4-BE49-F238E27FC236}">
                <a16:creationId xmlns:a16="http://schemas.microsoft.com/office/drawing/2014/main" id="{6B9B4F7D-E200-40AE-A419-229F2B4343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4B04DD-2D47-42B9-9F84-14FFC9311C37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Čuvar mesta za sliku na slajdu 1">
            <a:extLst>
              <a:ext uri="{FF2B5EF4-FFF2-40B4-BE49-F238E27FC236}">
                <a16:creationId xmlns:a16="http://schemas.microsoft.com/office/drawing/2014/main" id="{F040D126-4684-4FF8-A9D5-A28AF67964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Čuvar mesta za napomene 2">
            <a:extLst>
              <a:ext uri="{FF2B5EF4-FFF2-40B4-BE49-F238E27FC236}">
                <a16:creationId xmlns:a16="http://schemas.microsoft.com/office/drawing/2014/main" id="{F55AD150-52ED-4581-A030-1596FC0AC2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8068" name="Čuvar mesta za broj slajda 3">
            <a:extLst>
              <a:ext uri="{FF2B5EF4-FFF2-40B4-BE49-F238E27FC236}">
                <a16:creationId xmlns:a16="http://schemas.microsoft.com/office/drawing/2014/main" id="{A19714C0-4116-41EC-88A9-DBB6147441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058538-9DFD-458D-ACDC-3E76380861F6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69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Čuvar mesta za sliku na slajdu 1">
            <a:extLst>
              <a:ext uri="{FF2B5EF4-FFF2-40B4-BE49-F238E27FC236}">
                <a16:creationId xmlns:a16="http://schemas.microsoft.com/office/drawing/2014/main" id="{A8C1A13F-6CC3-408F-99EE-DDD6506288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Čuvar mesta za napomene 2">
            <a:extLst>
              <a:ext uri="{FF2B5EF4-FFF2-40B4-BE49-F238E27FC236}">
                <a16:creationId xmlns:a16="http://schemas.microsoft.com/office/drawing/2014/main" id="{B5FEDAE5-0246-4BC9-A224-E6B859CA7F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2164" name="Čuvar mesta za broj slajda 3">
            <a:extLst>
              <a:ext uri="{FF2B5EF4-FFF2-40B4-BE49-F238E27FC236}">
                <a16:creationId xmlns:a16="http://schemas.microsoft.com/office/drawing/2014/main" id="{53E7281A-D8D9-49DC-99DB-300F5B7F5E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CAE5FD-2D10-467B-B403-D29AD7084729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Čuvar mesta za sliku na slajdu 1">
            <a:extLst>
              <a:ext uri="{FF2B5EF4-FFF2-40B4-BE49-F238E27FC236}">
                <a16:creationId xmlns:a16="http://schemas.microsoft.com/office/drawing/2014/main" id="{B6257AFB-00E8-46D3-9E17-90B0CA1F42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Čuvar mesta za napomene 2">
            <a:extLst>
              <a:ext uri="{FF2B5EF4-FFF2-40B4-BE49-F238E27FC236}">
                <a16:creationId xmlns:a16="http://schemas.microsoft.com/office/drawing/2014/main" id="{7935FCA6-09F7-4630-BD4D-B642D8FC9F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4212" name="Čuvar mesta za broj slajda 3">
            <a:extLst>
              <a:ext uri="{FF2B5EF4-FFF2-40B4-BE49-F238E27FC236}">
                <a16:creationId xmlns:a16="http://schemas.microsoft.com/office/drawing/2014/main" id="{55DCBB2D-4F3B-4938-92D1-BA7EB1D21D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FEB7778-D6A7-4E96-95AD-5483B815C83C}" type="slidenum">
              <a:rPr lang="en-US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r-Latn-CS" dirty="0"/>
              <a:t>Kliknite i uredite naslov </a:t>
            </a:r>
            <a:r>
              <a:rPr lang="sr-Latn-CS" dirty="0" err="1"/>
              <a:t>mastera</a:t>
            </a:r>
            <a:endParaRPr lang="en-US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r-Latn-CS"/>
              <a:t>Kliknite i uredite stil podnaslova mastera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829665F-DF02-4C60-8FDB-A5C480EBBF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789F56-CAEE-4817-AC0A-C6D62790B8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2F68CEB-7090-40AA-8909-801D52DF9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43CD5-B2A9-45FF-8E14-820119D799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23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3F6E66-96FD-469F-860B-75094B1439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F0C9A7-6CDF-4764-9E97-785AC5BBB8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83EFD9-F258-4406-8E48-3E32767C42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95740-23C6-4391-A7C8-E51E580CFA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81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827EF37-428D-4AD6-A9D5-B2B37233AC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30B43F-E126-4F0B-BF6A-F2B13DF8A6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DC92235-4644-482B-AF13-CD29ED1FB6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7870-871C-496E-8E33-245E924ACC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135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datum 4">
            <a:extLst>
              <a:ext uri="{FF2B5EF4-FFF2-40B4-BE49-F238E27FC236}">
                <a16:creationId xmlns:a16="http://schemas.microsoft.com/office/drawing/2014/main" id="{0A072533-F3E0-40EC-8EDD-6DF6F8E30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id="{189D0432-20F3-4A55-BCD9-81B96B87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id="{4D7FF33C-B108-4856-BE41-0C6699D3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8D8B0A-9F99-4757-9990-0F101443AB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740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9377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sr-Latn-CS" dirty="0"/>
              <a:t>Kliknite i uredite naslov </a:t>
            </a:r>
            <a:r>
              <a:rPr lang="sr-Latn-CS" dirty="0" err="1"/>
              <a:t>mastera</a:t>
            </a:r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CD3B7C9-2CFB-4080-B0B0-C8AE7CBE81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E6CF463-10D0-4BAC-9C32-3AF058EC52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6FA6C0-68FE-45AE-884B-A526B7A628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8C0D0-1B43-4F54-8F69-0FE3CAF7AF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90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9B2732-EA26-40F6-812F-985ECD5320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6D48CA-F5A8-4A99-AFFC-085D12EA9F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E0D7A3-3B40-44E3-B52F-913E5A30F8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D66E-4FBF-411D-985B-B8821DA0B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98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A3E37C-6C10-453C-AB71-0FFA1B2900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6F34CE-919D-45A6-B5DB-392B80E0A6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DB963-2210-492A-AA3B-4D27927AFD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825F2-B0D4-48F0-AD2C-9685BB1986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66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6BD0400-5EDD-4C72-8BC6-FC0E635C98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04429D4-817C-4473-9F44-C2CA155A7F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32B0F1D-EAC1-40E9-BD97-7F472FB6CC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0492D-CC89-45ED-BDBD-B8FBC5E55C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768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77F3A61-3DD6-4B0D-9C64-BAC4790A6B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9F2DAB0-5DC8-485C-B064-6DAD5C3437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6BADE2C-4D75-4072-B249-1434F91C17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D1F4C-FCCB-4227-9F5C-6ECE3065FA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10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9150B23-CE1A-432F-9B74-F6A0D6E917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90FE905-80A0-4E59-B00D-561C82F30C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39F8518-5897-40BA-B60B-EBCB1AD1BF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DB08E-82E0-4ACB-A5AB-7C1421CD42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6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5DD439-0965-4634-B013-A5759A1938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6E6487-4A9E-4B57-91D9-715F036CD3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E5DF12-F707-4681-BEE4-77A737A2CC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DFC2F-D6BB-4DBD-8DB2-105E6FBD7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2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9EEF3D-D948-4FD1-BFC9-8EC1B920A7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3EDB5C-6C26-45CA-AF00-8939FFAF87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1640D3-6FE9-4A34-9B51-6882471CF7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C4ACC-7A32-4F90-867D-DDF5565817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4A3E68B-32AC-4BD8-AB15-C8FE9F686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B8C542E-8F9D-41E5-95DC-7FF5C16282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084" name="Rectangle 4">
            <a:extLst>
              <a:ext uri="{FF2B5EF4-FFF2-40B4-BE49-F238E27FC236}">
                <a16:creationId xmlns:a16="http://schemas.microsoft.com/office/drawing/2014/main" id="{AA145FB3-61B0-4F0D-8CFC-E6CB9F193DC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5" name="Rectangle 5">
            <a:extLst>
              <a:ext uri="{FF2B5EF4-FFF2-40B4-BE49-F238E27FC236}">
                <a16:creationId xmlns:a16="http://schemas.microsoft.com/office/drawing/2014/main" id="{B1405CF2-E1CF-43CA-836F-2B1779C6009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6" name="Rectangle 6">
            <a:extLst>
              <a:ext uri="{FF2B5EF4-FFF2-40B4-BE49-F238E27FC236}">
                <a16:creationId xmlns:a16="http://schemas.microsoft.com/office/drawing/2014/main" id="{46F1803B-919D-4B49-99FF-AF5B34F0AAF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94C5EC6-C194-4593-8A5A-97F96B6C95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podloga">
            <a:extLst>
              <a:ext uri="{FF2B5EF4-FFF2-40B4-BE49-F238E27FC236}">
                <a16:creationId xmlns:a16="http://schemas.microsoft.com/office/drawing/2014/main" id="{D9B8E184-9123-4532-B3FF-F2F7BFA46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921625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podloga">
            <a:extLst>
              <a:ext uri="{FF2B5EF4-FFF2-40B4-BE49-F238E27FC236}">
                <a16:creationId xmlns:a16="http://schemas.microsoft.com/office/drawing/2014/main" id="{C07900BB-1314-47B2-9F78-B3BCF7F29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0688"/>
            <a:ext cx="8280400" cy="612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>
            <a:extLst>
              <a:ext uri="{FF2B5EF4-FFF2-40B4-BE49-F238E27FC236}">
                <a16:creationId xmlns:a16="http://schemas.microsoft.com/office/drawing/2014/main" id="{942B2B6A-FE65-4FE1-A33C-4E95EEA256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3357563"/>
            <a:ext cx="7772400" cy="1371600"/>
          </a:xfrm>
        </p:spPr>
        <p:txBody>
          <a:bodyPr/>
          <a:lstStyle/>
          <a:p>
            <a:pPr eaLnBrk="1" hangingPunct="1"/>
            <a:r>
              <a:rPr lang="en-US" altLang="en-US" b="1">
                <a:solidFill>
                  <a:schemeClr val="tx1"/>
                </a:solidFill>
              </a:rPr>
              <a:t>Рехабилитација </a:t>
            </a:r>
            <a:r>
              <a:rPr lang="sr-Cyrl-CS" altLang="en-US" b="1">
                <a:solidFill>
                  <a:schemeClr val="tx1"/>
                </a:solidFill>
              </a:rPr>
              <a:t>кардиолошких болесника</a:t>
            </a:r>
            <a:endParaRPr lang="en-US" altLang="en-US" b="1">
              <a:solidFill>
                <a:schemeClr val="tx1"/>
              </a:solidFill>
            </a:endParaRPr>
          </a:p>
        </p:txBody>
      </p:sp>
      <p:sp>
        <p:nvSpPr>
          <p:cNvPr id="4101" name="Rectangle 9">
            <a:extLst>
              <a:ext uri="{FF2B5EF4-FFF2-40B4-BE49-F238E27FC236}">
                <a16:creationId xmlns:a16="http://schemas.microsoft.com/office/drawing/2014/main" id="{934ACF83-BA69-4667-8022-D22F859EC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68413"/>
            <a:ext cx="7915275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4102" name="Slide Number Placeholder 1">
            <a:extLst>
              <a:ext uri="{FF2B5EF4-FFF2-40B4-BE49-F238E27FC236}">
                <a16:creationId xmlns:a16="http://schemas.microsoft.com/office/drawing/2014/main" id="{E7AB6558-E652-4EFF-BE8E-0CC866FE7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C9C1DD-0CD0-4949-8D2A-185DBC570EE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8C04CEAF-A3E2-4E6F-A130-304C4C056C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439737"/>
          </a:xfrm>
        </p:spPr>
        <p:txBody>
          <a:bodyPr/>
          <a:lstStyle/>
          <a:p>
            <a:r>
              <a:rPr lang="sr-Cyrl-CS" altLang="en-US"/>
              <a:t>Етиопатогенеза???</a:t>
            </a:r>
            <a:endParaRPr lang="en-US" altLang="en-US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E2B9AFFC-3AC2-4A23-AB6B-D959B4AE57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714375"/>
            <a:ext cx="8543925" cy="5411788"/>
          </a:xfrm>
        </p:spPr>
        <p:txBody>
          <a:bodyPr/>
          <a:lstStyle/>
          <a:p>
            <a:r>
              <a:rPr lang="sr-Cyrl-CS" altLang="en-US" u="sng"/>
              <a:t>фактори ризика</a:t>
            </a:r>
            <a:r>
              <a:rPr lang="sr-Cyrl-CS" altLang="en-US"/>
              <a:t>: дуван, ХТА, повећани серумски (укупни и LDL) холестерол, низак HDL холестерол, ДМ, </a:t>
            </a:r>
            <a:r>
              <a:rPr lang="sr-Cyrl-CS" altLang="en-US">
                <a:solidFill>
                  <a:srgbClr val="C00000"/>
                </a:solidFill>
              </a:rPr>
              <a:t>мушкарци</a:t>
            </a:r>
            <a:r>
              <a:rPr lang="sr-Cyrl-CS" altLang="en-US"/>
              <a:t> старији од 55 година и жене после менопаузе и старије од 65 година, старије </a:t>
            </a:r>
            <a:r>
              <a:rPr lang="sr-Cyrl-CS" altLang="en-US">
                <a:solidFill>
                  <a:srgbClr val="C00000"/>
                </a:solidFill>
              </a:rPr>
              <a:t>животно доба</a:t>
            </a:r>
            <a:r>
              <a:rPr lang="sr-Cyrl-CS" altLang="en-US"/>
              <a:t>.</a:t>
            </a:r>
            <a:endParaRPr lang="en-US" altLang="en-US"/>
          </a:p>
          <a:p>
            <a:r>
              <a:rPr lang="sr-Cyrl-CS" altLang="en-US" u="sng"/>
              <a:t>Предсипонирајући фактори ризика </a:t>
            </a:r>
            <a:r>
              <a:rPr lang="sr-Cyrl-CS" altLang="en-US"/>
              <a:t>за настанак ИБС : гојазност, абдоминална гојазност, мала физичка активност, седећи начин живота, </a:t>
            </a:r>
            <a:r>
              <a:rPr lang="sr-Cyrl-CS" altLang="en-US">
                <a:solidFill>
                  <a:srgbClr val="C00000"/>
                </a:solidFill>
              </a:rPr>
              <a:t>породична анамнеза</a:t>
            </a:r>
            <a:r>
              <a:rPr lang="sr-Cyrl-CS" altLang="en-US"/>
              <a:t> за ИБС у ранијем животном добу (55 код муш; 65 год код жена), етничке карактеристике, психосоцијални фактори. </a:t>
            </a:r>
            <a:endParaRPr lang="en-US" altLang="en-US"/>
          </a:p>
          <a:p>
            <a:endParaRPr lang="en-US" altLang="en-US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09451FFA-7265-4A98-829F-81AD4A3F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C172D6-B9A2-4AAD-8BB2-DF01B08D7C8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2394AD46-DF73-455A-94BC-535FE488AF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sr-Cyrl-CS" altLang="en-US" sz="4000">
                <a:solidFill>
                  <a:schemeClr val="tx1"/>
                </a:solidFill>
              </a:rPr>
              <a:t>Условни фактори ризика за настанак ИБС </a:t>
            </a:r>
            <a:endParaRPr lang="en-US" altLang="en-US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C2BEAD83-40B2-4C78-9FC9-73E740B6A5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 повишени триглицериди, повишене мале LDL честице, повишен хомоцистеин, повишен липопротеин Lp(а), повишен фибриноген, повишени инфламаторни маркери (C реактивни протеин).</a:t>
            </a:r>
            <a:endParaRPr lang="en-US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2804FC3A-0943-4000-AE4D-C69919A17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D474C1-E64E-43AF-8628-BAC308D69852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110C1962-9727-47E3-AE68-A26E0FC927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sr-Cyrl-CS" altLang="en-US"/>
              <a:t>Предиспонирајући фактори</a:t>
            </a:r>
            <a:endParaRPr lang="en-US" altLang="en-US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B7B1A83F-5853-4A21-94B5-762E57E77D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u="sng"/>
              <a:t>Дуван:</a:t>
            </a:r>
            <a:r>
              <a:rPr lang="sr-Cyrl-CS" altLang="en-US"/>
              <a:t> 7000 супстанци,све су штетне,а највише</a:t>
            </a:r>
            <a:r>
              <a:rPr lang="sr-Latn-CS" altLang="en-US"/>
              <a:t> CO, Co2&gt;</a:t>
            </a:r>
            <a:r>
              <a:rPr lang="sr-Cyrl-CS" altLang="en-US"/>
              <a:t> замор,повећање фреквенције,убрзање артериосклерозе</a:t>
            </a:r>
          </a:p>
          <a:p>
            <a:endParaRPr lang="sr-Cyrl-CS" altLang="en-US"/>
          </a:p>
          <a:p>
            <a:r>
              <a:rPr lang="sr-Cyrl-CS" altLang="en-US" u="sng"/>
              <a:t>Гојазност</a:t>
            </a:r>
            <a:r>
              <a:rPr lang="sr-Cyrl-CS" altLang="en-US"/>
              <a:t>: чешће ДМ, масноће,ограничена физичка активност</a:t>
            </a:r>
          </a:p>
          <a:p>
            <a:r>
              <a:rPr lang="sr-Cyrl-CS" altLang="en-US" u="sng"/>
              <a:t>Стрес</a:t>
            </a:r>
            <a:r>
              <a:rPr lang="sr-Cyrl-CS" altLang="en-US"/>
              <a:t>&gt;надбубрег&gt;хем материје колају крвљу и највише оштете срце</a:t>
            </a:r>
            <a:endParaRPr lang="en-US" alt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B8CB03B6-6929-4F1F-9DA2-DECB9A50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B21D78-0368-4B59-BB8B-E14A0CCE1847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D3BB3FB-49EF-415B-ACBA-619A003F9E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sr-Cyrl-CS" altLang="en-US"/>
              <a:t>Статистика у Србији</a:t>
            </a:r>
            <a:endParaRPr lang="en-US" altLang="en-US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DE2F6BF2-C585-4106-BA4B-FD87079EBA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Лечи се само 50% људи са ХТА</a:t>
            </a:r>
          </a:p>
          <a:p>
            <a:r>
              <a:rPr lang="sr-Cyrl-CS" altLang="en-US"/>
              <a:t>Само 25% добија одговарајућу терапију</a:t>
            </a:r>
          </a:p>
          <a:p>
            <a:r>
              <a:rPr lang="sr-Cyrl-CS" altLang="en-US"/>
              <a:t>Само део од 25% терапију редовно узима</a:t>
            </a:r>
          </a:p>
          <a:p>
            <a:r>
              <a:rPr lang="sr-Cyrl-CS" altLang="en-US"/>
              <a:t>130/90</a:t>
            </a:r>
            <a:endParaRPr lang="en-US" altLang="en-US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5EF463E4-3530-4CDB-9247-3AE6278A1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27D39C-3044-4F9A-8570-478A6B26FD8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36F79131-0CEF-4EAB-B635-4929475219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46037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9FB71683-0CCA-494A-845A-BE4CD14C1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BC8C5A-501C-4F1C-B6E1-02B1F163563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7412" name="Content Placeholder 4">
            <a:extLst>
              <a:ext uri="{FF2B5EF4-FFF2-40B4-BE49-F238E27FC236}">
                <a16:creationId xmlns:a16="http://schemas.microsoft.com/office/drawing/2014/main" id="{D5BA4293-0802-452D-8746-51013D6692F4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5438" y="285750"/>
            <a:ext cx="5953125" cy="6572250"/>
          </a:xfr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96EACB73-A239-4F67-8CF6-573E5126AE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2875"/>
            <a:ext cx="8229600" cy="5983288"/>
          </a:xfrm>
        </p:spPr>
        <p:txBody>
          <a:bodyPr/>
          <a:lstStyle/>
          <a:p>
            <a:r>
              <a:rPr lang="sr-Cyrl-CS" altLang="en-US"/>
              <a:t>Европско удружење кардиолога је као свој циљ зацртало да ниједно новорођено дете у трећем миленијуму не умре и не оболи од КВБ пре своје 65. године живота.</a:t>
            </a:r>
          </a:p>
          <a:p>
            <a:r>
              <a:rPr lang="sr-Cyrl-CS" altLang="en-US"/>
              <a:t>  „шифра“  </a:t>
            </a:r>
            <a:r>
              <a:rPr lang="sr-Cyrl-CS" altLang="en-US" b="1"/>
              <a:t>0-3-5-140-5-3-0</a:t>
            </a:r>
            <a:r>
              <a:rPr lang="sr-Cyrl-CS" altLang="en-US"/>
              <a:t>, а која упућује на здрав начин живота и контролу фактора ризика: 0 – без пушења, 3 – км шетње дневно, 5 –оброка дневно са воћем и поврћем, 140 – систолни крвни притисак мањи од 140 мм</a:t>
            </a:r>
            <a:r>
              <a:rPr lang="sr-Latn-CS" altLang="en-US"/>
              <a:t>Hg</a:t>
            </a:r>
            <a:r>
              <a:rPr lang="sr-Cyrl-CS" altLang="en-US"/>
              <a:t>, 5 – укупни холестерол мањи од 5 ммол/л, 3 – ЛДЛ холестерол мањи од 3 ммол/л, 0 – без гојазности и шећерне болести.</a:t>
            </a:r>
            <a:endParaRPr lang="en-US" altLang="en-US"/>
          </a:p>
          <a:p>
            <a:endParaRPr lang="en-US" altLang="en-US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9F56F5A5-B0F4-4EEB-A024-0D5C77C4B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042010-D1A4-4A77-8E3F-B9E4F29CB10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35865AF-10B5-41B8-94A8-B45970C28D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82612"/>
          </a:xfrm>
        </p:spPr>
        <p:txBody>
          <a:bodyPr/>
          <a:lstStyle/>
          <a:p>
            <a:pPr eaLnBrk="1" hangingPunct="1"/>
            <a:r>
              <a:rPr lang="sr-Cyrl-CS" altLang="en-US" b="1"/>
              <a:t>Превентивне мере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25FB449-91AD-4C44-8E2F-4B440BA09E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/>
              <a:t>Тежи</a:t>
            </a:r>
            <a:r>
              <a:rPr lang="sr-Latn-CS" altLang="en-US"/>
              <a:t>ш</a:t>
            </a:r>
            <a:r>
              <a:rPr lang="en-US" altLang="en-US"/>
              <a:t>те превентивних мера треба да се заснива на </a:t>
            </a:r>
            <a:r>
              <a:rPr lang="sr-Cyrl-CS" altLang="en-US"/>
              <a:t>примарној превенцији</a:t>
            </a:r>
            <a:endParaRPr lang="en-US" altLang="en-US"/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/>
              <a:t>Утицај фактора ризика може се смањити на следе</a:t>
            </a:r>
            <a:r>
              <a:rPr lang="sr-Latn-CS" altLang="en-US"/>
              <a:t>ћ</a:t>
            </a:r>
            <a:r>
              <a:rPr lang="en-US" altLang="en-US"/>
              <a:t>е на</a:t>
            </a:r>
            <a:r>
              <a:rPr lang="sr-Latn-CS" altLang="en-US"/>
              <a:t>ч</a:t>
            </a:r>
            <a:r>
              <a:rPr lang="en-US" altLang="en-US"/>
              <a:t>ине:	</a:t>
            </a:r>
            <a:endParaRPr lang="sr-Latn-CS" altLang="en-US"/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/>
              <a:t>раним откривањем и адекватним ле</a:t>
            </a:r>
            <a:r>
              <a:rPr lang="sr-Latn-CS" altLang="en-US" sz="3200"/>
              <a:t>ч</a:t>
            </a:r>
            <a:r>
              <a:rPr lang="en-US" altLang="en-US" sz="3200"/>
              <a:t>ењем "ризико-обољења" као</a:t>
            </a:r>
            <a:r>
              <a:rPr lang="sr-Latn-CS" altLang="en-US" sz="3200"/>
              <a:t> ш</a:t>
            </a:r>
            <a:r>
              <a:rPr lang="en-US" altLang="en-US" sz="3200"/>
              <a:t>то су: хиперхолестеролемија, дијабетес, хипертензија и "ризико-фактори“ (пу</a:t>
            </a:r>
            <a:r>
              <a:rPr lang="sr-Latn-CS" altLang="en-US" sz="3200"/>
              <a:t>ш</a:t>
            </a:r>
            <a:r>
              <a:rPr lang="en-US" altLang="en-US" sz="3200"/>
              <a:t>ење и др.) 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/>
              <a:t>примена одговарују</a:t>
            </a:r>
            <a:r>
              <a:rPr lang="sr-Latn-CS" altLang="en-US" sz="3200"/>
              <a:t>ћ</a:t>
            </a:r>
            <a:r>
              <a:rPr lang="en-US" altLang="en-US" sz="3200"/>
              <a:t>ег ХДР,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/>
              <a:t> здравствен</a:t>
            </a:r>
            <a:r>
              <a:rPr lang="sr-Cyrl-CS" altLang="en-US" sz="3200"/>
              <a:t>им</a:t>
            </a:r>
            <a:r>
              <a:rPr lang="en-US" altLang="en-US" sz="3200"/>
              <a:t> просве</a:t>
            </a:r>
            <a:r>
              <a:rPr lang="sr-Cyrl-CS" altLang="en-US" sz="3200"/>
              <a:t>ћ</a:t>
            </a:r>
            <a:r>
              <a:rPr lang="en-US" altLang="en-US" sz="3200"/>
              <a:t>ивањ</a:t>
            </a:r>
            <a:r>
              <a:rPr lang="sr-Cyrl-CS" altLang="en-US" sz="3200"/>
              <a:t>ем</a:t>
            </a:r>
            <a:r>
              <a:rPr lang="en-US" altLang="en-US" sz="3200"/>
              <a:t> и васпитањ</a:t>
            </a:r>
            <a:r>
              <a:rPr lang="sr-Cyrl-CS" altLang="en-US" sz="3200"/>
              <a:t>ем</a:t>
            </a:r>
            <a:endParaRPr lang="en-US" altLang="en-US" sz="3200"/>
          </a:p>
        </p:txBody>
      </p:sp>
      <p:sp>
        <p:nvSpPr>
          <p:cNvPr id="19460" name="Slide Number Placeholder 1">
            <a:extLst>
              <a:ext uri="{FF2B5EF4-FFF2-40B4-BE49-F238E27FC236}">
                <a16:creationId xmlns:a16="http://schemas.microsoft.com/office/drawing/2014/main" id="{93DD5B82-6E11-4C89-B81B-056277EB4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8DE777-AACF-472C-9DFF-8B8E7B83537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87E0F1F5-AFDF-4B5A-A54A-458FCDD413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85750"/>
            <a:ext cx="7772400" cy="500063"/>
          </a:xfrm>
        </p:spPr>
        <p:txBody>
          <a:bodyPr/>
          <a:lstStyle/>
          <a:p>
            <a:r>
              <a:rPr lang="sr-Cyrl-CS" altLang="en-US"/>
              <a:t>Превенција</a:t>
            </a:r>
            <a:r>
              <a:rPr lang="sr-Latn-CS" altLang="en-US"/>
              <a:t> </a:t>
            </a:r>
            <a:r>
              <a:rPr lang="sr-Cyrl-CS" altLang="en-US"/>
              <a:t>КВС</a:t>
            </a:r>
            <a:r>
              <a:rPr lang="sr-Latn-CS" altLang="en-US"/>
              <a:t> </a:t>
            </a:r>
            <a:r>
              <a:rPr lang="sr-Cyrl-CS" altLang="en-US"/>
              <a:t>обољења</a:t>
            </a:r>
            <a:endParaRPr lang="en-US" altLang="en-US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71AC3760-1D92-422B-9498-005A9598EE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513763" cy="5132387"/>
          </a:xfrm>
        </p:spPr>
        <p:txBody>
          <a:bodyPr/>
          <a:lstStyle/>
          <a:p>
            <a:r>
              <a:rPr lang="sr-Cyrl-CS" altLang="en-US"/>
              <a:t>Дијета</a:t>
            </a:r>
            <a:r>
              <a:rPr lang="sr-Latn-CS" altLang="en-US"/>
              <a:t> </a:t>
            </a:r>
            <a:r>
              <a:rPr lang="sr-Cyrl-CS" altLang="en-US"/>
              <a:t>са</a:t>
            </a:r>
            <a:r>
              <a:rPr lang="sr-Latn-CS" altLang="en-US"/>
              <a:t> </a:t>
            </a:r>
            <a:r>
              <a:rPr lang="sr-Cyrl-CS" altLang="en-US"/>
              <a:t>мање</a:t>
            </a:r>
            <a:r>
              <a:rPr lang="sr-Latn-CS" altLang="en-US"/>
              <a:t> </a:t>
            </a:r>
            <a:r>
              <a:rPr lang="sr-Cyrl-CS" altLang="en-US"/>
              <a:t>засићених</a:t>
            </a:r>
            <a:r>
              <a:rPr lang="sr-Latn-CS" altLang="en-US"/>
              <a:t> </a:t>
            </a:r>
            <a:r>
              <a:rPr lang="sr-Cyrl-CS" altLang="en-US"/>
              <a:t>масноћа</a:t>
            </a:r>
            <a:r>
              <a:rPr lang="sr-Latn-CS" altLang="en-US"/>
              <a:t> , </a:t>
            </a:r>
            <a:r>
              <a:rPr lang="sr-Cyrl-CS" altLang="en-US"/>
              <a:t>ЛДЛ</a:t>
            </a:r>
            <a:r>
              <a:rPr lang="sr-Latn-CS" altLang="en-US"/>
              <a:t> (+</a:t>
            </a:r>
            <a:r>
              <a:rPr lang="sr-Cyrl-CS" altLang="en-US"/>
              <a:t>лек</a:t>
            </a:r>
            <a:r>
              <a:rPr lang="sr-Latn-CS" altLang="en-US"/>
              <a:t>)</a:t>
            </a:r>
          </a:p>
          <a:p>
            <a:r>
              <a:rPr lang="sr-Cyrl-CS" altLang="en-US"/>
              <a:t>Престанак</a:t>
            </a:r>
            <a:r>
              <a:rPr lang="sr-Latn-CS" altLang="en-US"/>
              <a:t> </a:t>
            </a:r>
            <a:r>
              <a:rPr lang="sr-Cyrl-CS" altLang="en-US"/>
              <a:t>пушења</a:t>
            </a:r>
            <a:endParaRPr lang="sr-Latn-CS" altLang="en-US"/>
          </a:p>
          <a:p>
            <a:r>
              <a:rPr lang="sr-Cyrl-CS" altLang="en-US"/>
              <a:t>Лечење</a:t>
            </a:r>
            <a:r>
              <a:rPr lang="sr-Latn-CS" altLang="en-US"/>
              <a:t> </a:t>
            </a:r>
            <a:r>
              <a:rPr lang="sr-Cyrl-CS" altLang="en-US"/>
              <a:t>ХТА</a:t>
            </a:r>
            <a:r>
              <a:rPr lang="sr-Latn-CS" altLang="en-US"/>
              <a:t>, </a:t>
            </a:r>
            <a:r>
              <a:rPr lang="sr-Cyrl-CS" altLang="en-US"/>
              <a:t>ДМ</a:t>
            </a:r>
            <a:endParaRPr lang="sr-Latn-CS" altLang="en-US"/>
          </a:p>
          <a:p>
            <a:r>
              <a:rPr lang="sr-Cyrl-CS" altLang="en-US"/>
              <a:t>Антикоагулантна</a:t>
            </a:r>
            <a:r>
              <a:rPr lang="sr-Latn-CS" altLang="en-US"/>
              <a:t> </a:t>
            </a:r>
            <a:r>
              <a:rPr lang="sr-Cyrl-CS" altLang="en-US"/>
              <a:t>терапија</a:t>
            </a:r>
            <a:endParaRPr lang="sr-Latn-CS" altLang="en-US"/>
          </a:p>
          <a:p>
            <a:r>
              <a:rPr lang="sr-Cyrl-CS" altLang="en-US"/>
              <a:t>Регулисање</a:t>
            </a:r>
            <a:r>
              <a:rPr lang="sr-Latn-CS" altLang="en-US"/>
              <a:t> </a:t>
            </a:r>
            <a:r>
              <a:rPr lang="sr-Cyrl-CS" altLang="en-US"/>
              <a:t>ТТ</a:t>
            </a:r>
            <a:endParaRPr lang="sr-Latn-CS" altLang="en-US"/>
          </a:p>
          <a:p>
            <a:r>
              <a:rPr lang="sr-Cyrl-CS" altLang="en-US"/>
              <a:t>Одржавање</a:t>
            </a:r>
            <a:r>
              <a:rPr lang="sr-Latn-CS" altLang="en-US"/>
              <a:t> </a:t>
            </a:r>
            <a:r>
              <a:rPr lang="sr-Cyrl-CS" altLang="en-US" u="sng"/>
              <a:t>психо</a:t>
            </a:r>
            <a:r>
              <a:rPr lang="sr-Cyrl-CS" altLang="en-US"/>
              <a:t>физичке</a:t>
            </a:r>
            <a:r>
              <a:rPr lang="sr-Latn-CS" altLang="en-US"/>
              <a:t> </a:t>
            </a:r>
            <a:r>
              <a:rPr lang="sr-Cyrl-CS" altLang="en-US"/>
              <a:t>кондиције</a:t>
            </a:r>
            <a:endParaRPr lang="sr-Latn-CS" altLang="en-US"/>
          </a:p>
          <a:p>
            <a:r>
              <a:rPr lang="sr-Cyrl-CS" altLang="en-US"/>
              <a:t>Супституција</a:t>
            </a:r>
            <a:r>
              <a:rPr lang="sr-Latn-CS" altLang="en-US"/>
              <a:t> </a:t>
            </a:r>
            <a:r>
              <a:rPr lang="sr-Cyrl-CS" altLang="en-US"/>
              <a:t>хормонима</a:t>
            </a:r>
            <a:r>
              <a:rPr lang="sr-Latn-CS" altLang="en-US"/>
              <a:t> </a:t>
            </a:r>
            <a:r>
              <a:rPr lang="sr-Cyrl-CS" altLang="en-US"/>
              <a:t>код</a:t>
            </a:r>
            <a:r>
              <a:rPr lang="sr-Latn-CS" altLang="en-US"/>
              <a:t> </a:t>
            </a:r>
            <a:r>
              <a:rPr lang="sr-Cyrl-CS" altLang="en-US"/>
              <a:t>жена</a:t>
            </a:r>
            <a:endParaRPr lang="sr-Latn-CS" altLang="en-US"/>
          </a:p>
          <a:p>
            <a:r>
              <a:rPr lang="sr-Cyrl-CS" altLang="en-US"/>
              <a:t>Антиоксиданси</a:t>
            </a:r>
            <a:r>
              <a:rPr lang="sr-Latn-CS" altLang="en-US"/>
              <a:t>,</a:t>
            </a:r>
            <a:r>
              <a:rPr lang="sr-Cyrl-CS" altLang="en-US"/>
              <a:t>витамини</a:t>
            </a:r>
            <a:endParaRPr lang="sr-Latn-CS" altLang="en-US"/>
          </a:p>
          <a:p>
            <a:endParaRPr lang="en-US" altLang="en-US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83E44F07-1BED-4BD9-BD21-5706E91D84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654050"/>
          </a:xfrm>
        </p:spPr>
        <p:txBody>
          <a:bodyPr/>
          <a:lstStyle/>
          <a:p>
            <a:r>
              <a:rPr lang="en-US" altLang="en-US"/>
              <a:t>K</a:t>
            </a:r>
            <a:r>
              <a:rPr lang="sr-Cyrl-CS" altLang="en-US"/>
              <a:t>ардиолошка рехабилитација</a:t>
            </a:r>
            <a:endParaRPr lang="en-US" altLang="en-US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86A113C7-4555-463D-B230-5E335F9A87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sr-Cyrl-CS" altLang="en-US"/>
              <a:t>Није само програм вежби</a:t>
            </a:r>
          </a:p>
          <a:p>
            <a:r>
              <a:rPr lang="sr-Cyrl-CS" altLang="en-US"/>
              <a:t>,,континуиран тимски процес,скуп препоручених активности за што боље физичко,ментално и социјално стање које</a:t>
            </a:r>
          </a:p>
          <a:p>
            <a:pPr>
              <a:buFontTx/>
              <a:buNone/>
            </a:pPr>
            <a:r>
              <a:rPr lang="sr-Cyrl-CS" altLang="en-US"/>
              <a:t>    пацијенту омогућава повратак нормалним животним активностима (СЗО,1964)</a:t>
            </a:r>
          </a:p>
          <a:p>
            <a:r>
              <a:rPr lang="sr-Cyrl-CS" altLang="en-US"/>
              <a:t>низ мера и поступака с циљем спречавања или умањивања последица болести, нарочито функционалне неспособности у обављању АДЖ</a:t>
            </a:r>
          </a:p>
          <a:p>
            <a:endParaRPr lang="sr-Cyrl-CS" altLang="en-US"/>
          </a:p>
          <a:p>
            <a:endParaRPr lang="en-US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CC38F2C-03F3-4ED6-96C4-58522B22C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01D92D-96FD-4D89-928A-4E6ACD969A9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D92889F8-1166-4110-BA3F-9C148E101E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sr-Cyrl-CS" altLang="en-US"/>
              <a:t>„Кревет није место за задржавање срчаних болесника“</a:t>
            </a:r>
            <a:endParaRPr lang="en-US" altLang="en-US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528DC0F2-10B5-44DD-9BA2-2AF10F9E02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r>
              <a:rPr lang="sr-Cyrl-CS" altLang="en-US"/>
              <a:t>Новија ера рехабилитације болесника после АИМ-а започета је 1951, када је прекинута теорија и пракса о апсолутном мировању (страх од дилатације, вентрикуларних анеуризми руптуре срца)</a:t>
            </a:r>
          </a:p>
          <a:p>
            <a:r>
              <a:rPr lang="sr-Cyrl-CS" altLang="en-US"/>
              <a:t>почети 2-3 дана после срчаног удара у кревету коронарне јединице кардиолошког одељења, строго индивидуално, дозирано поштујући строге принципе кардиолошких тестова оптерећења и поступност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CD0B46B3-4624-4FAE-8221-0941FB5E2F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04A43E04-0FDD-4978-ADED-2D34F0D9C2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Фактори ризика </a:t>
            </a:r>
            <a:r>
              <a:rPr lang="en-US" altLang="en-US"/>
              <a:t>K</a:t>
            </a:r>
            <a:r>
              <a:rPr lang="sr-Cyrl-CS" altLang="en-US"/>
              <a:t>Б</a:t>
            </a:r>
          </a:p>
          <a:p>
            <a:r>
              <a:rPr lang="sr-Cyrl-CS" altLang="en-US"/>
              <a:t>Шта је КР?</a:t>
            </a:r>
          </a:p>
          <a:p>
            <a:r>
              <a:rPr lang="sr-Cyrl-CS" altLang="en-US"/>
              <a:t>Које методе користи?</a:t>
            </a:r>
          </a:p>
          <a:p>
            <a:r>
              <a:rPr lang="sr-Cyrl-CS" altLang="en-US"/>
              <a:t>Индикације и контраиндикације за КР</a:t>
            </a:r>
          </a:p>
          <a:p>
            <a:r>
              <a:rPr lang="sr-Cyrl-CS" altLang="en-US"/>
              <a:t>Фазе КР</a:t>
            </a:r>
          </a:p>
          <a:p>
            <a:r>
              <a:rPr lang="sr-Cyrl-CS" altLang="en-US"/>
              <a:t>Услови за отпочињање</a:t>
            </a:r>
            <a:r>
              <a:rPr lang="sr-Latn-CS" altLang="en-US"/>
              <a:t> K</a:t>
            </a:r>
            <a:r>
              <a:rPr lang="sr-Cyrl-CS" altLang="en-US"/>
              <a:t>Р</a:t>
            </a:r>
          </a:p>
          <a:p>
            <a:r>
              <a:rPr lang="sr-Cyrl-CS" altLang="en-US"/>
              <a:t>Разлози за прекид КР</a:t>
            </a:r>
          </a:p>
          <a:p>
            <a:r>
              <a:rPr lang="sr-Cyrl-CS" altLang="en-US"/>
              <a:t>Мере превенције КБ</a:t>
            </a:r>
            <a:endParaRPr lang="en-US" altLang="en-US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id="{4BD2F72F-D28B-4997-8162-0DC932633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92AD6A-65E8-4795-9C36-969DE81925D7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slov 1">
            <a:extLst>
              <a:ext uri="{FF2B5EF4-FFF2-40B4-BE49-F238E27FC236}">
                <a16:creationId xmlns:a16="http://schemas.microsoft.com/office/drawing/2014/main" id="{E6D3DA65-236D-403B-B333-A6C6F389AB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 b="1"/>
              <a:t>Инактивитет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229120F-3E5E-4F8D-ACD5-F4251CF8B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 anchor="ctr"/>
          <a:lstStyle/>
          <a:p>
            <a:pPr marL="0" lvl="1" indent="0">
              <a:lnSpc>
                <a:spcPct val="150000"/>
              </a:lnSpc>
              <a:buFont typeface="Arial" charset="0"/>
              <a:buNone/>
              <a:defRPr/>
            </a:pPr>
            <a:r>
              <a:rPr lang="x-none" sz="2400" dirty="0">
                <a:sym typeface="Wingdings"/>
              </a:rPr>
              <a:t>Последице на: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x-none" sz="2400" dirty="0">
                <a:sym typeface="Wingdings"/>
              </a:rPr>
              <a:t>ЛМС,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x-none" sz="2400" dirty="0">
                <a:sym typeface="Wingdings"/>
              </a:rPr>
              <a:t>КВС,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x-none" sz="2400" dirty="0">
                <a:sym typeface="Wingdings"/>
              </a:rPr>
              <a:t>респираторни </a:t>
            </a:r>
            <a:r>
              <a:rPr lang="x-none" sz="2400">
                <a:sym typeface="Wingdings"/>
              </a:rPr>
              <a:t>систем,</a:t>
            </a:r>
            <a:endParaRPr lang="sr-Cyrl-CS" sz="2400" dirty="0">
              <a:sym typeface="Wingdings"/>
            </a:endParaRP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sr-Cyrl-CS" sz="2400" dirty="0">
                <a:sym typeface="Wingdings"/>
              </a:rPr>
              <a:t>ДС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sr-Cyrl-CS" sz="2400" dirty="0">
                <a:sym typeface="Wingdings"/>
              </a:rPr>
              <a:t>УГС</a:t>
            </a:r>
            <a:endParaRPr lang="x-none" sz="2400" dirty="0">
              <a:sym typeface="Wingdings"/>
            </a:endParaRP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x-none" sz="2400">
                <a:sym typeface="Wingdings"/>
              </a:rPr>
              <a:t>процесе метаболизма</a:t>
            </a:r>
            <a:endParaRPr lang="en-US" sz="2400" dirty="0">
              <a:sym typeface="Wingdings"/>
            </a:endParaRP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  <a:defRPr/>
            </a:pPr>
            <a:r>
              <a:rPr lang="sr-Cyrl-CS" sz="2400" dirty="0">
                <a:sym typeface="Wingdings"/>
              </a:rPr>
              <a:t>психу..</a:t>
            </a:r>
            <a:endParaRPr lang="en-US" sz="2400" dirty="0"/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A4773ADA-858D-446F-BF09-52B38172FE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82612"/>
          </a:xfrm>
        </p:spPr>
        <p:txBody>
          <a:bodyPr/>
          <a:lstStyle/>
          <a:p>
            <a:r>
              <a:rPr lang="sr-Cyrl-CS" altLang="en-US"/>
              <a:t>Ефекти мировања</a:t>
            </a:r>
            <a:endParaRPr lang="en-US" altLang="en-US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B2AE6ADC-4BBD-4125-B6AE-A5AB115646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85750" y="785813"/>
            <a:ext cx="8401050" cy="5340350"/>
          </a:xfrm>
        </p:spPr>
        <p:txBody>
          <a:bodyPr/>
          <a:lstStyle/>
          <a:p>
            <a:r>
              <a:rPr lang="sr-Cyrl-CS" altLang="en-US"/>
              <a:t>смањење мишићне масе и снаге, смањује се актин и миозин, тромботичне промене због пораста вискозности крви; хипотензија (постурална), јер изостаје надражај вазомотора код промене положаја тела. Количина циркулишуће крви се смањује за 700-800 </a:t>
            </a:r>
            <a:r>
              <a:rPr lang="en-US" altLang="en-US"/>
              <a:t>ml</a:t>
            </a:r>
            <a:r>
              <a:rPr lang="sr-Cyrl-CS" altLang="en-US"/>
              <a:t>, само у првих 10 дана мировања. </a:t>
            </a:r>
          </a:p>
          <a:p>
            <a:r>
              <a:rPr lang="sr-Cyrl-CS" altLang="en-US"/>
              <a:t>хипостатска бронхопнеумонија, негативан биланс </a:t>
            </a:r>
            <a:r>
              <a:rPr lang="sr-Latn-CS" altLang="en-US"/>
              <a:t>N</a:t>
            </a:r>
            <a:r>
              <a:rPr lang="sr-Cyrl-CS" altLang="en-US"/>
              <a:t> и </a:t>
            </a:r>
            <a:r>
              <a:rPr lang="sr-Latn-CS" altLang="en-US"/>
              <a:t>C</a:t>
            </a:r>
            <a:r>
              <a:rPr lang="sr-Cyrl-CS" altLang="en-US"/>
              <a:t>а уз малапсорпцију масти, појава конкремената, на кожи декубитус..</a:t>
            </a:r>
            <a:endParaRPr lang="en-US" altLang="en-US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F67C33E1-C4C7-4E70-A742-0AA69CA4B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589176-C93E-4C4C-AB8F-9824C851AE5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B8F87F9C-EAF6-4122-BD1E-4BD67C236F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82612"/>
          </a:xfrm>
        </p:spPr>
        <p:txBody>
          <a:bodyPr/>
          <a:lstStyle/>
          <a:p>
            <a:r>
              <a:rPr lang="sr-Cyrl-CS" altLang="en-US" sz="4000">
                <a:solidFill>
                  <a:schemeClr val="tx1"/>
                </a:solidFill>
              </a:rPr>
              <a:t>Ефекти физичке активности</a:t>
            </a:r>
            <a:endParaRPr lang="en-US" altLang="en-US"/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643758F8-158B-472F-8BFA-186FF4932B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r>
              <a:rPr lang="sr-Cyrl-CS" altLang="en-US"/>
              <a:t>доприноси смањењу вредности </a:t>
            </a:r>
            <a:r>
              <a:rPr lang="en-US" altLang="en-US"/>
              <a:t>LDL</a:t>
            </a:r>
            <a:r>
              <a:rPr lang="sr-Cyrl-CS" altLang="en-US"/>
              <a:t> холестерола и триглицерида, повећава се метаболизам угљених хидрата што доводи до редукције ТТ..</a:t>
            </a:r>
          </a:p>
          <a:p>
            <a:r>
              <a:rPr lang="sr-Cyrl-CS" altLang="en-US"/>
              <a:t> смањења излучивања катехоламина у току стреса</a:t>
            </a:r>
          </a:p>
          <a:p>
            <a:r>
              <a:rPr lang="sr-Cyrl-CS" altLang="en-US"/>
              <a:t>реапсорпција из дигестивног тракта</a:t>
            </a:r>
          </a:p>
          <a:p>
            <a:r>
              <a:rPr lang="sr-Cyrl-CS" altLang="en-US"/>
              <a:t>расположење</a:t>
            </a:r>
            <a:endParaRPr lang="en-US" altLang="en-US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BA3DDBBF-A121-472E-83A6-476506C8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1AF15C-282B-4BAE-90A1-D7F7A4EBDC1B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A8A924DE-5CAE-4352-8818-E441EBFE12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 b="1"/>
              <a:t>Кардиолошка рехабилитација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D4DDEC90-CC26-4314-9B59-A02CBB254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 anchor="ctr"/>
          <a:lstStyle/>
          <a:p>
            <a:pPr eaLnBrk="1" hangingPunct="1">
              <a:lnSpc>
                <a:spcPct val="110000"/>
              </a:lnSpc>
              <a:spcBef>
                <a:spcPts val="1800"/>
              </a:spcBef>
            </a:pPr>
            <a:r>
              <a:rPr lang="en-US" altLang="en-US" sz="2400" dirty="0" err="1"/>
              <a:t>Примарни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зн</a:t>
            </a:r>
            <a:r>
              <a:rPr lang="sr-Latn-CS" altLang="en-US" sz="2400" dirty="0"/>
              <a:t>ач</a:t>
            </a:r>
            <a:r>
              <a:rPr lang="en-US" altLang="en-US" sz="2400" dirty="0" err="1"/>
              <a:t>ај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познавање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патоло</a:t>
            </a:r>
            <a:r>
              <a:rPr lang="sr-Latn-CS" altLang="en-US" sz="2400" dirty="0"/>
              <a:t>ш</a:t>
            </a:r>
            <a:r>
              <a:rPr lang="en-US" altLang="en-US" sz="2400" dirty="0" err="1"/>
              <a:t>ке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терапијске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класификације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свих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обољења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срца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складу</a:t>
            </a:r>
            <a:r>
              <a:rPr lang="en-US" altLang="en-US" sz="2400" dirty="0"/>
              <a:t> с </a:t>
            </a:r>
            <a:r>
              <a:rPr lang="en-US" altLang="en-US" sz="2400" dirty="0" err="1"/>
              <a:t>нормама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поставило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Њујор</a:t>
            </a:r>
            <a:r>
              <a:rPr lang="sr-Latn-CS" altLang="en-US" sz="2400" dirty="0"/>
              <a:t>ш</a:t>
            </a:r>
            <a:r>
              <a:rPr lang="en-US" altLang="en-US" sz="2400" dirty="0" err="1"/>
              <a:t>ко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удру</a:t>
            </a:r>
            <a:r>
              <a:rPr lang="sr-Latn-CS" altLang="en-US" sz="2400" dirty="0"/>
              <a:t>ж</a:t>
            </a:r>
            <a:r>
              <a:rPr lang="en-US" altLang="en-US" sz="2400" dirty="0" err="1"/>
              <a:t>ење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болести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срца</a:t>
            </a:r>
            <a:r>
              <a:rPr lang="en-US" altLang="en-US" sz="2400" dirty="0"/>
              <a:t> (New York Heart Association)  </a:t>
            </a:r>
          </a:p>
          <a:p>
            <a:pPr eaLnBrk="1" hangingPunct="1">
              <a:lnSpc>
                <a:spcPct val="110000"/>
              </a:lnSpc>
              <a:spcBef>
                <a:spcPts val="1800"/>
              </a:spcBef>
            </a:pPr>
            <a:endParaRPr lang="en-US" altLang="en-US" sz="2400" dirty="0"/>
          </a:p>
          <a:p>
            <a:pPr eaLnBrk="1" hangingPunct="1">
              <a:lnSpc>
                <a:spcPct val="110000"/>
              </a:lnSpc>
              <a:spcBef>
                <a:spcPts val="1800"/>
              </a:spcBef>
            </a:pPr>
            <a:r>
              <a:rPr lang="en-US" altLang="en-US" sz="2400" dirty="0" err="1"/>
              <a:t>Без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детаљног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познавања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разумевања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наведених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норми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смела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поку</a:t>
            </a:r>
            <a:r>
              <a:rPr lang="sr-Latn-CS" altLang="en-US" sz="2400" dirty="0"/>
              <a:t>ш</a:t>
            </a:r>
            <a:r>
              <a:rPr lang="en-US" altLang="en-US" sz="2400" dirty="0" err="1"/>
              <a:t>ати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никаква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рехабилитација</a:t>
            </a:r>
            <a:endParaRPr lang="en-US" altLang="en-US" sz="2400" dirty="0"/>
          </a:p>
        </p:txBody>
      </p:sp>
      <p:sp>
        <p:nvSpPr>
          <p:cNvPr id="30724" name="Slide Number Placeholder 1">
            <a:extLst>
              <a:ext uri="{FF2B5EF4-FFF2-40B4-BE49-F238E27FC236}">
                <a16:creationId xmlns:a16="http://schemas.microsoft.com/office/drawing/2014/main" id="{FBDEE796-6FBA-45A8-8CF0-75E28129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24F499-C615-4E1C-89E1-99845410CDA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6F8FE57-A644-4438-A283-B612AD54C9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/>
              <a:t>Компоненте</a:t>
            </a:r>
            <a:r>
              <a:rPr lang="sr-Latn-CS" altLang="en-US"/>
              <a:t> </a:t>
            </a:r>
            <a:r>
              <a:rPr lang="sr-Cyrl-CS" altLang="en-US"/>
              <a:t>кардиолошке</a:t>
            </a:r>
            <a:r>
              <a:rPr lang="sr-Latn-CS" altLang="en-US"/>
              <a:t> </a:t>
            </a:r>
            <a:r>
              <a:rPr lang="sr-Cyrl-CS" altLang="en-US"/>
              <a:t>рехабилитације</a:t>
            </a:r>
            <a:endParaRPr lang="sr-Latn-CS" altLang="en-US"/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FAA3FE29-4EEC-4B63-8201-24BA9C8C4F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Физички</a:t>
            </a:r>
            <a:r>
              <a:rPr lang="sr-Latn-CS" altLang="en-US"/>
              <a:t> </a:t>
            </a:r>
            <a:r>
              <a:rPr lang="sr-Cyrl-CS" altLang="en-US"/>
              <a:t>тренинг</a:t>
            </a:r>
            <a:endParaRPr lang="sr-Latn-CS" altLang="en-US"/>
          </a:p>
          <a:p>
            <a:pPr eaLnBrk="1" hangingPunct="1"/>
            <a:r>
              <a:rPr lang="sr-Cyrl-CS" altLang="en-US"/>
              <a:t>Психогена</a:t>
            </a:r>
            <a:r>
              <a:rPr lang="sr-Latn-CS" altLang="en-US"/>
              <a:t> </a:t>
            </a:r>
            <a:r>
              <a:rPr lang="sr-Cyrl-CS" altLang="en-US"/>
              <a:t>реадаптација</a:t>
            </a:r>
            <a:endParaRPr lang="sr-Latn-CS" altLang="en-US"/>
          </a:p>
          <a:p>
            <a:pPr eaLnBrk="1" hangingPunct="1"/>
            <a:r>
              <a:rPr lang="sr-Cyrl-CS" altLang="en-US"/>
              <a:t>Одговарајућа</a:t>
            </a:r>
            <a:r>
              <a:rPr lang="sr-Latn-CS" altLang="en-US"/>
              <a:t> </a:t>
            </a:r>
            <a:r>
              <a:rPr lang="sr-Cyrl-CS" altLang="en-US"/>
              <a:t>исхрана</a:t>
            </a:r>
            <a:endParaRPr lang="sr-Latn-CS" altLang="en-US"/>
          </a:p>
          <a:p>
            <a:pPr eaLnBrk="1" hangingPunct="1"/>
            <a:r>
              <a:rPr lang="sr-Cyrl-CS" altLang="en-US"/>
              <a:t>Корекција</a:t>
            </a:r>
            <a:r>
              <a:rPr lang="sr-Latn-CS" altLang="en-US"/>
              <a:t> </a:t>
            </a:r>
            <a:r>
              <a:rPr lang="sr-Cyrl-CS" altLang="en-US"/>
              <a:t>лоших</a:t>
            </a:r>
            <a:r>
              <a:rPr lang="sr-Latn-CS" altLang="en-US"/>
              <a:t> </a:t>
            </a:r>
            <a:r>
              <a:rPr lang="sr-Cyrl-CS" altLang="en-US"/>
              <a:t>животних</a:t>
            </a:r>
            <a:r>
              <a:rPr lang="sr-Latn-CS" altLang="en-US"/>
              <a:t> </a:t>
            </a:r>
            <a:r>
              <a:rPr lang="sr-Cyrl-CS" altLang="en-US"/>
              <a:t>навика</a:t>
            </a:r>
            <a:endParaRPr lang="sr-Latn-CS" altLang="en-US"/>
          </a:p>
          <a:p>
            <a:pPr eaLnBrk="1" hangingPunct="1"/>
            <a:r>
              <a:rPr lang="sr-Cyrl-CS" altLang="en-US"/>
              <a:t>Социјална</a:t>
            </a:r>
            <a:r>
              <a:rPr lang="sr-Latn-CS" altLang="en-US"/>
              <a:t> </a:t>
            </a:r>
            <a:r>
              <a:rPr lang="sr-Cyrl-CS" altLang="en-US"/>
              <a:t>рехабилитација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евентуална</a:t>
            </a:r>
            <a:r>
              <a:rPr lang="sr-Latn-CS" altLang="en-US"/>
              <a:t> </a:t>
            </a:r>
            <a:r>
              <a:rPr lang="sr-Cyrl-CS" altLang="en-US"/>
              <a:t>преквалификација</a:t>
            </a:r>
            <a:endParaRPr lang="sr-Latn-CS" altLang="en-US"/>
          </a:p>
          <a:p>
            <a:pPr eaLnBrk="1" hangingPunct="1"/>
            <a:r>
              <a:rPr lang="sr-Cyrl-CS" altLang="en-US"/>
              <a:t>Медикаментна</a:t>
            </a:r>
            <a:r>
              <a:rPr lang="sr-Latn-CS" altLang="en-US"/>
              <a:t> </a:t>
            </a:r>
            <a:r>
              <a:rPr lang="sr-Cyrl-CS" altLang="en-US"/>
              <a:t>терапија</a:t>
            </a:r>
            <a:endParaRPr lang="sr-Latn-CS" altLang="en-US"/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F5413BF6-EC0A-4EFC-8C95-424A9120C9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 sz="4000"/>
              <a:t>Принципи</a:t>
            </a:r>
            <a:r>
              <a:rPr lang="sr-Latn-CS" altLang="en-US" sz="4000"/>
              <a:t> </a:t>
            </a:r>
            <a:r>
              <a:rPr lang="sr-Cyrl-CS" altLang="en-US" sz="4000"/>
              <a:t>КР</a:t>
            </a:r>
            <a:endParaRPr lang="sr-Latn-CS" altLang="en-US" sz="4000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B690FB3D-B236-44A6-A52E-4F012A0F76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Свакодневни</a:t>
            </a:r>
            <a:r>
              <a:rPr lang="sr-Latn-CS" altLang="en-US"/>
              <a:t>  </a:t>
            </a:r>
            <a:r>
              <a:rPr lang="sr-Cyrl-CS" altLang="en-US"/>
              <a:t>контролисани</a:t>
            </a:r>
            <a:r>
              <a:rPr lang="sr-Latn-CS" altLang="en-US"/>
              <a:t> </a:t>
            </a:r>
            <a:r>
              <a:rPr lang="sr-Cyrl-CS" altLang="en-US"/>
              <a:t>физички</a:t>
            </a:r>
            <a:r>
              <a:rPr lang="sr-Latn-CS" altLang="en-US"/>
              <a:t> </a:t>
            </a:r>
            <a:r>
              <a:rPr lang="sr-Cyrl-CS" altLang="en-US"/>
              <a:t>тренинг</a:t>
            </a:r>
            <a:r>
              <a:rPr lang="sr-Latn-CS" altLang="en-US"/>
              <a:t> (</a:t>
            </a:r>
            <a:r>
              <a:rPr lang="sr-Cyrl-CS" altLang="en-US"/>
              <a:t>ТА</a:t>
            </a:r>
            <a:r>
              <a:rPr lang="sr-Latn-CS" altLang="en-US"/>
              <a:t>, </a:t>
            </a:r>
            <a:r>
              <a:rPr lang="sr-Cyrl-CS" altLang="en-US"/>
              <a:t>пулс</a:t>
            </a:r>
            <a:r>
              <a:rPr lang="sr-Latn-CS" altLang="en-US"/>
              <a:t>, </a:t>
            </a:r>
            <a:r>
              <a:rPr lang="sr-Cyrl-CS" altLang="en-US"/>
              <a:t>праћење</a:t>
            </a:r>
            <a:r>
              <a:rPr lang="sr-Latn-CS" altLang="en-US"/>
              <a:t> </a:t>
            </a:r>
            <a:r>
              <a:rPr lang="sr-Cyrl-CS" altLang="en-US"/>
              <a:t>замора</a:t>
            </a:r>
            <a:r>
              <a:rPr lang="sr-Latn-CS" altLang="en-US"/>
              <a:t>)</a:t>
            </a:r>
          </a:p>
          <a:p>
            <a:pPr eaLnBrk="1" hangingPunct="1"/>
            <a:r>
              <a:rPr lang="sr-Cyrl-CS" altLang="en-US"/>
              <a:t>Интервални</a:t>
            </a:r>
            <a:r>
              <a:rPr lang="sr-Latn-CS" altLang="en-US"/>
              <a:t>, </a:t>
            </a:r>
            <a:r>
              <a:rPr lang="sr-Cyrl-CS" altLang="en-US"/>
              <a:t>лаког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средњег</a:t>
            </a:r>
            <a:r>
              <a:rPr lang="sr-Latn-CS" altLang="en-US"/>
              <a:t> </a:t>
            </a:r>
            <a:r>
              <a:rPr lang="sr-Cyrl-CS" altLang="en-US"/>
              <a:t>интезитета</a:t>
            </a:r>
            <a:endParaRPr lang="sr-Latn-CS" altLang="en-US"/>
          </a:p>
          <a:p>
            <a:pPr eaLnBrk="1" hangingPunct="1"/>
            <a:r>
              <a:rPr lang="sr-Cyrl-CS" altLang="en-US"/>
              <a:t>Дуже</a:t>
            </a:r>
            <a:r>
              <a:rPr lang="sr-Latn-CS" altLang="en-US"/>
              <a:t> </a:t>
            </a:r>
            <a:r>
              <a:rPr lang="sr-Cyrl-CS" altLang="en-US"/>
              <a:t>трајање</a:t>
            </a:r>
            <a:endParaRPr lang="sr-Latn-CS" altLang="en-US"/>
          </a:p>
          <a:p>
            <a:pPr eaLnBrk="1" hangingPunct="1"/>
            <a:r>
              <a:rPr lang="sr-Cyrl-CS" altLang="en-US"/>
              <a:t>Континуирано</a:t>
            </a:r>
          </a:p>
          <a:p>
            <a:pPr eaLnBrk="1" hangingPunct="1"/>
            <a:r>
              <a:rPr lang="sr-Cyrl-CS" altLang="en-US"/>
              <a:t>Индивидуално</a:t>
            </a:r>
            <a:endParaRPr lang="sr-Latn-CS" altLang="en-US"/>
          </a:p>
          <a:p>
            <a:pPr eaLnBrk="1" hangingPunct="1"/>
            <a:r>
              <a:rPr lang="sr-Cyrl-CS" altLang="en-US">
                <a:solidFill>
                  <a:srgbClr val="FF0000"/>
                </a:solidFill>
              </a:rPr>
              <a:t>ДОЖИВОТНО</a:t>
            </a:r>
            <a:endParaRPr lang="sr-Latn-CS" altLang="en-US">
              <a:solidFill>
                <a:srgbClr val="FF0000"/>
              </a:solidFill>
            </a:endParaRPr>
          </a:p>
          <a:p>
            <a:pPr eaLnBrk="1" hangingPunct="1"/>
            <a:r>
              <a:rPr lang="sr-Cyrl-CS" altLang="en-US">
                <a:solidFill>
                  <a:srgbClr val="FF0000"/>
                </a:solidFill>
              </a:rPr>
              <a:t>ПРОМЕНИТИ</a:t>
            </a:r>
            <a:r>
              <a:rPr lang="sr-Latn-CS" altLang="en-US">
                <a:solidFill>
                  <a:srgbClr val="FF0000"/>
                </a:solidFill>
              </a:rPr>
              <a:t> </a:t>
            </a:r>
            <a:r>
              <a:rPr lang="sr-Cyrl-CS" altLang="en-US">
                <a:solidFill>
                  <a:srgbClr val="FF0000"/>
                </a:solidFill>
              </a:rPr>
              <a:t>НАЧИН</a:t>
            </a:r>
            <a:r>
              <a:rPr lang="sr-Latn-CS" altLang="en-US">
                <a:solidFill>
                  <a:srgbClr val="FF0000"/>
                </a:solidFill>
              </a:rPr>
              <a:t> </a:t>
            </a:r>
            <a:r>
              <a:rPr lang="sr-Cyrl-CS" altLang="en-US">
                <a:solidFill>
                  <a:srgbClr val="FF0000"/>
                </a:solidFill>
              </a:rPr>
              <a:t>ЖИВОТА</a:t>
            </a:r>
            <a:r>
              <a:rPr lang="sr-Latn-CS" altLang="en-US">
                <a:solidFill>
                  <a:srgbClr val="FF0000"/>
                </a:solidFill>
              </a:rPr>
              <a:t>!!!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6FDAC2F-783A-4142-B4D6-0816C712C8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772400" cy="819150"/>
          </a:xfrm>
        </p:spPr>
        <p:txBody>
          <a:bodyPr/>
          <a:lstStyle/>
          <a:p>
            <a:pPr eaLnBrk="1" hangingPunct="1"/>
            <a:r>
              <a:rPr lang="sr-Cyrl-CS" altLang="en-US"/>
              <a:t>Оправданост</a:t>
            </a:r>
            <a:r>
              <a:rPr lang="sr-Latn-CS" altLang="en-US"/>
              <a:t> </a:t>
            </a:r>
            <a:r>
              <a:rPr lang="sr-Cyrl-CS" altLang="en-US"/>
              <a:t>КР</a:t>
            </a:r>
            <a:endParaRPr lang="sr-Latn-C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AEC4564D-DDD5-4EAA-9209-C3B1A24515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800"/>
              <a:t>Ни</a:t>
            </a:r>
            <a:r>
              <a:rPr lang="sr-Latn-CS" altLang="en-US" sz="2800"/>
              <a:t> </a:t>
            </a:r>
            <a:r>
              <a:rPr lang="sr-Cyrl-CS" altLang="en-US" sz="2800"/>
              <a:t>једна</a:t>
            </a:r>
            <a:r>
              <a:rPr lang="sr-Latn-CS" altLang="en-US" sz="2800"/>
              <a:t> </a:t>
            </a:r>
            <a:r>
              <a:rPr lang="sr-Cyrl-CS" altLang="en-US" sz="2800"/>
              <a:t>контролисана</a:t>
            </a:r>
            <a:r>
              <a:rPr lang="sr-Latn-CS" altLang="en-US" sz="2800"/>
              <a:t> </a:t>
            </a:r>
            <a:r>
              <a:rPr lang="sr-Cyrl-CS" altLang="en-US" sz="2800"/>
              <a:t>обављена</a:t>
            </a:r>
            <a:r>
              <a:rPr lang="sr-Latn-CS" altLang="en-US" sz="2800"/>
              <a:t> </a:t>
            </a:r>
            <a:r>
              <a:rPr lang="sr-Cyrl-CS" altLang="en-US" sz="2800"/>
              <a:t>студија</a:t>
            </a:r>
            <a:r>
              <a:rPr lang="sr-Latn-CS" altLang="en-US" sz="2800"/>
              <a:t> (Lifestyle Heart Trial) </a:t>
            </a:r>
            <a:r>
              <a:rPr lang="sr-Cyrl-CS" altLang="en-US" sz="2800"/>
              <a:t>за</a:t>
            </a:r>
            <a:r>
              <a:rPr lang="sr-Latn-CS" altLang="en-US" sz="2800"/>
              <a:t> </a:t>
            </a:r>
            <a:r>
              <a:rPr lang="sr-Cyrl-CS" altLang="en-US" sz="2800"/>
              <a:t>сада</a:t>
            </a:r>
            <a:r>
              <a:rPr lang="sr-Latn-CS" altLang="en-US" sz="2800"/>
              <a:t> </a:t>
            </a:r>
            <a:r>
              <a:rPr lang="sr-Cyrl-CS" altLang="en-US" sz="2800"/>
              <a:t>није</a:t>
            </a:r>
            <a:r>
              <a:rPr lang="sr-Latn-CS" altLang="en-US" sz="2800"/>
              <a:t> </a:t>
            </a:r>
            <a:r>
              <a:rPr lang="sr-Cyrl-CS" altLang="en-US" sz="2800"/>
              <a:t>показала</a:t>
            </a:r>
            <a:r>
              <a:rPr lang="sr-Latn-CS" altLang="en-US" sz="2800"/>
              <a:t> </a:t>
            </a:r>
            <a:r>
              <a:rPr lang="sr-Cyrl-CS" altLang="en-US" sz="2800"/>
              <a:t>бенефиције</a:t>
            </a:r>
            <a:r>
              <a:rPr lang="sr-Latn-CS" altLang="en-US" sz="280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800"/>
              <a:t>Доказани</a:t>
            </a:r>
            <a:r>
              <a:rPr lang="sr-Latn-CS" altLang="en-US" sz="2800"/>
              <a:t>: </a:t>
            </a:r>
            <a:r>
              <a:rPr lang="sr-Cyrl-CS" altLang="en-US" sz="2800"/>
              <a:t>повољни</a:t>
            </a:r>
            <a:r>
              <a:rPr lang="sr-Latn-CS" altLang="en-US" sz="2800"/>
              <a:t> </a:t>
            </a:r>
            <a:r>
              <a:rPr lang="sr-Cyrl-CS" altLang="en-US" sz="2800"/>
              <a:t>ефекти</a:t>
            </a:r>
            <a:r>
              <a:rPr lang="sr-Latn-CS" altLang="en-US" sz="2800"/>
              <a:t> </a:t>
            </a:r>
            <a:r>
              <a:rPr lang="sr-Cyrl-CS" altLang="en-US" sz="2800"/>
              <a:t>на</a:t>
            </a:r>
            <a:r>
              <a:rPr lang="sr-Latn-CS" altLang="en-US" sz="2800"/>
              <a:t> </a:t>
            </a:r>
            <a:r>
              <a:rPr lang="sr-Cyrl-CS" altLang="en-US" sz="2800"/>
              <a:t>факторе</a:t>
            </a:r>
            <a:r>
              <a:rPr lang="sr-Latn-CS" altLang="en-US" sz="2800"/>
              <a:t> </a:t>
            </a:r>
            <a:r>
              <a:rPr lang="sr-Cyrl-CS" altLang="en-US" sz="2800"/>
              <a:t>ризика</a:t>
            </a:r>
            <a:r>
              <a:rPr lang="sr-Latn-CS" altLang="en-US" sz="2800"/>
              <a:t> </a:t>
            </a:r>
            <a:r>
              <a:rPr lang="sr-Cyrl-CS" altLang="en-US" sz="2800"/>
              <a:t>за</a:t>
            </a:r>
            <a:r>
              <a:rPr lang="sr-Latn-CS" altLang="en-US" sz="2800"/>
              <a:t> </a:t>
            </a:r>
            <a:r>
              <a:rPr lang="sr-Cyrl-CS" altLang="en-US" sz="2800"/>
              <a:t>настанак</a:t>
            </a:r>
            <a:r>
              <a:rPr lang="sr-Latn-CS" altLang="en-US" sz="2800"/>
              <a:t> </a:t>
            </a:r>
            <a:r>
              <a:rPr lang="sr-Cyrl-CS" altLang="en-US" sz="2800"/>
              <a:t>АИМ</a:t>
            </a:r>
            <a:r>
              <a:rPr lang="sr-Latn-CS" altLang="en-US" sz="2800"/>
              <a:t>,</a:t>
            </a:r>
            <a:r>
              <a:rPr lang="sr-Cyrl-CS" altLang="en-US" sz="2800"/>
              <a:t>успорење</a:t>
            </a:r>
            <a:r>
              <a:rPr lang="sr-Latn-CS" altLang="en-US" sz="2800"/>
              <a:t> </a:t>
            </a:r>
            <a:r>
              <a:rPr lang="sr-Cyrl-CS" altLang="en-US" sz="2800"/>
              <a:t>прогресије</a:t>
            </a:r>
            <a:r>
              <a:rPr lang="sr-Latn-CS" altLang="en-US" sz="2800"/>
              <a:t> </a:t>
            </a:r>
            <a:r>
              <a:rPr lang="sr-Cyrl-CS" altLang="en-US" sz="2800"/>
              <a:t>већ</a:t>
            </a:r>
            <a:r>
              <a:rPr lang="sr-Latn-CS" altLang="en-US" sz="2800"/>
              <a:t> </a:t>
            </a:r>
            <a:r>
              <a:rPr lang="sr-Cyrl-CS" altLang="en-US" sz="2800"/>
              <a:t>настале</a:t>
            </a:r>
            <a:r>
              <a:rPr lang="sr-Latn-CS" altLang="en-US" sz="2800"/>
              <a:t> </a:t>
            </a:r>
            <a:r>
              <a:rPr lang="sr-Cyrl-CS" altLang="en-US" sz="2800"/>
              <a:t>болести</a:t>
            </a:r>
            <a:r>
              <a:rPr lang="sr-Latn-CS" altLang="en-US" sz="2800"/>
              <a:t>, </a:t>
            </a:r>
            <a:r>
              <a:rPr lang="sr-Cyrl-CS" altLang="en-US" sz="2800"/>
              <a:t>смањење</a:t>
            </a:r>
            <a:r>
              <a:rPr lang="sr-Latn-CS" altLang="en-US" sz="2800"/>
              <a:t> </a:t>
            </a:r>
            <a:r>
              <a:rPr lang="sr-Cyrl-CS" altLang="en-US" sz="2800"/>
              <a:t>морбидитета</a:t>
            </a:r>
            <a:r>
              <a:rPr lang="sr-Latn-CS" altLang="en-US" sz="2800"/>
              <a:t> </a:t>
            </a:r>
            <a:r>
              <a:rPr lang="sr-Cyrl-CS" altLang="en-US" sz="2800"/>
              <a:t>и</a:t>
            </a:r>
            <a:r>
              <a:rPr lang="sr-Latn-CS" altLang="en-US" sz="2800"/>
              <a:t> </a:t>
            </a:r>
            <a:r>
              <a:rPr lang="sr-Cyrl-CS" altLang="en-US" sz="2800"/>
              <a:t>морталитета</a:t>
            </a:r>
            <a:r>
              <a:rPr lang="sr-Latn-CS" altLang="en-US" sz="2800"/>
              <a:t> (</a:t>
            </a:r>
            <a:r>
              <a:rPr lang="sr-Cyrl-CS" altLang="en-US" sz="2800"/>
              <a:t>укупног</a:t>
            </a:r>
            <a:r>
              <a:rPr lang="sr-Latn-CS" altLang="en-US" sz="2800"/>
              <a:t> </a:t>
            </a:r>
            <a:r>
              <a:rPr lang="sr-Cyrl-CS" altLang="en-US" sz="2800"/>
              <a:t>и</a:t>
            </a:r>
            <a:r>
              <a:rPr lang="sr-Latn-CS" altLang="en-US" sz="2800"/>
              <a:t> </a:t>
            </a:r>
            <a:r>
              <a:rPr lang="sr-Cyrl-CS" altLang="en-US" sz="2800"/>
              <a:t>кардиолошког</a:t>
            </a:r>
            <a:r>
              <a:rPr lang="sr-Latn-CS" altLang="en-US" sz="28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800"/>
              <a:t>Програм</a:t>
            </a:r>
            <a:r>
              <a:rPr lang="sr-Latn-CS" altLang="en-US" sz="2800"/>
              <a:t> </a:t>
            </a:r>
            <a:r>
              <a:rPr lang="sr-Cyrl-CS" altLang="en-US" sz="2800"/>
              <a:t>дозираних</a:t>
            </a:r>
            <a:r>
              <a:rPr lang="sr-Latn-CS" altLang="en-US" sz="2800"/>
              <a:t> </a:t>
            </a:r>
            <a:r>
              <a:rPr lang="sr-Cyrl-CS" altLang="en-US" sz="2800"/>
              <a:t>вежби</a:t>
            </a:r>
            <a:r>
              <a:rPr lang="sr-Latn-CS" altLang="en-US" sz="2800"/>
              <a:t> </a:t>
            </a:r>
            <a:r>
              <a:rPr lang="sr-Cyrl-CS" altLang="en-US" sz="2800"/>
              <a:t>и</a:t>
            </a:r>
            <a:r>
              <a:rPr lang="sr-Latn-CS" altLang="en-US" sz="2800"/>
              <a:t> </a:t>
            </a:r>
            <a:r>
              <a:rPr lang="sr-Cyrl-CS" altLang="en-US" sz="2800"/>
              <a:t>мобилизација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800"/>
              <a:t>   </a:t>
            </a:r>
            <a:r>
              <a:rPr lang="sr-Cyrl-CS" altLang="en-US" sz="2800"/>
              <a:t>едукативни</a:t>
            </a:r>
            <a:r>
              <a:rPr lang="sr-Latn-CS" altLang="en-US" sz="2800"/>
              <a:t> </a:t>
            </a:r>
            <a:r>
              <a:rPr lang="sr-Cyrl-CS" altLang="en-US" sz="2800"/>
              <a:t>програми</a:t>
            </a:r>
            <a:r>
              <a:rPr lang="sr-Latn-CS" altLang="en-US" sz="2800"/>
              <a:t> </a:t>
            </a:r>
            <a:r>
              <a:rPr lang="sr-Cyrl-CS" altLang="en-US" sz="2800"/>
              <a:t>за</a:t>
            </a:r>
            <a:r>
              <a:rPr lang="sr-Latn-CS" altLang="en-US" sz="2800"/>
              <a:t> </a:t>
            </a:r>
            <a:r>
              <a:rPr lang="sr-Cyrl-CS" altLang="en-US" sz="2800"/>
              <a:t>промену</a:t>
            </a:r>
            <a:r>
              <a:rPr lang="sr-Latn-CS" altLang="en-US" sz="2800"/>
              <a:t> </a:t>
            </a:r>
            <a:r>
              <a:rPr lang="sr-Cyrl-CS" altLang="en-US" sz="2800"/>
              <a:t>начина</a:t>
            </a:r>
            <a:r>
              <a:rPr lang="sr-Latn-CS" altLang="en-US" sz="2800"/>
              <a:t> </a:t>
            </a:r>
            <a:r>
              <a:rPr lang="sr-Cyrl-CS" altLang="en-US" sz="2800"/>
              <a:t>живота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</a:pPr>
            <a:r>
              <a:rPr lang="sr-Cyrl-CS" altLang="en-US" sz="2800">
                <a:solidFill>
                  <a:srgbClr val="FF0000"/>
                </a:solidFill>
              </a:rPr>
              <a:t>Медикаментна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>
                <a:solidFill>
                  <a:srgbClr val="FF0000"/>
                </a:solidFill>
              </a:rPr>
              <a:t>терапија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>
                <a:solidFill>
                  <a:srgbClr val="FF0000"/>
                </a:solidFill>
              </a:rPr>
              <a:t>никад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>
                <a:solidFill>
                  <a:srgbClr val="FF0000"/>
                </a:solidFill>
              </a:rPr>
              <a:t>није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>
                <a:solidFill>
                  <a:srgbClr val="FF0000"/>
                </a:solidFill>
              </a:rPr>
              <a:t>једина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>
                <a:solidFill>
                  <a:srgbClr val="FF0000"/>
                </a:solidFill>
              </a:rPr>
              <a:t>довољна</a:t>
            </a:r>
            <a:r>
              <a:rPr lang="sr-Latn-CS" altLang="en-US" sz="2800">
                <a:solidFill>
                  <a:srgbClr val="FF0000"/>
                </a:solidFill>
              </a:rPr>
              <a:t>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800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682CC512-8B89-4DF3-A90E-0497A75C8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772400" cy="819150"/>
          </a:xfrm>
        </p:spPr>
        <p:txBody>
          <a:bodyPr/>
          <a:lstStyle/>
          <a:p>
            <a:r>
              <a:rPr lang="sr-Cyrl-CS" altLang="en-US"/>
              <a:t>Циљеви</a:t>
            </a:r>
            <a:r>
              <a:rPr lang="sr-Latn-CS" altLang="en-US"/>
              <a:t> </a:t>
            </a:r>
            <a:r>
              <a:rPr lang="sr-Cyrl-CS" altLang="en-US"/>
              <a:t>КР</a:t>
            </a:r>
            <a:endParaRPr lang="en-US" altLang="en-US"/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22314AC2-2CD6-4ED8-8956-7C298EEF71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69988" y="1428750"/>
            <a:ext cx="7772400" cy="4632325"/>
          </a:xfrm>
        </p:spPr>
        <p:txBody>
          <a:bodyPr/>
          <a:lstStyle/>
          <a:p>
            <a:r>
              <a:rPr lang="sr-Cyrl-CS" altLang="en-US" b="1"/>
              <a:t>Физички</a:t>
            </a:r>
            <a:r>
              <a:rPr lang="sr-Latn-CS" altLang="en-US"/>
              <a:t>: </a:t>
            </a:r>
            <a:r>
              <a:rPr lang="sr-Cyrl-CS" altLang="en-US"/>
              <a:t>упознавање</a:t>
            </a:r>
            <a:r>
              <a:rPr lang="sr-Latn-CS" altLang="en-US"/>
              <a:t> </a:t>
            </a:r>
            <a:r>
              <a:rPr lang="sr-Cyrl-CS" altLang="en-US"/>
              <a:t>са</a:t>
            </a:r>
            <a:r>
              <a:rPr lang="sr-Latn-CS" altLang="en-US"/>
              <a:t> </a:t>
            </a:r>
            <a:r>
              <a:rPr lang="sr-Cyrl-CS" altLang="en-US"/>
              <a:t>ограничењима</a:t>
            </a:r>
            <a:r>
              <a:rPr lang="sr-Latn-CS" altLang="en-US"/>
              <a:t>, </a:t>
            </a:r>
            <a:r>
              <a:rPr lang="sr-Cyrl-CS" altLang="en-US"/>
              <a:t>учење</a:t>
            </a:r>
            <a:r>
              <a:rPr lang="sr-Latn-CS" altLang="en-US"/>
              <a:t> </a:t>
            </a:r>
            <a:r>
              <a:rPr lang="sr-Cyrl-CS" altLang="en-US"/>
              <a:t>живљења</a:t>
            </a:r>
            <a:r>
              <a:rPr lang="sr-Latn-CS" altLang="en-US"/>
              <a:t>, </a:t>
            </a:r>
            <a:r>
              <a:rPr lang="sr-Cyrl-CS" altLang="en-US"/>
              <a:t>оптимални</a:t>
            </a:r>
            <a:r>
              <a:rPr lang="sr-Latn-CS" altLang="en-US"/>
              <a:t> </a:t>
            </a:r>
            <a:r>
              <a:rPr lang="sr-Cyrl-CS" altLang="en-US"/>
              <a:t>напор</a:t>
            </a:r>
            <a:endParaRPr lang="sr-Latn-CS" altLang="en-US"/>
          </a:p>
          <a:p>
            <a:r>
              <a:rPr lang="sr-Cyrl-CS" altLang="en-US" b="1"/>
              <a:t>Психолошки</a:t>
            </a:r>
            <a:r>
              <a:rPr lang="sr-Latn-CS" altLang="en-US" b="1"/>
              <a:t>:</a:t>
            </a:r>
            <a:r>
              <a:rPr lang="sr-Latn-CS" altLang="en-US"/>
              <a:t> </a:t>
            </a:r>
            <a:r>
              <a:rPr lang="sr-Cyrl-CS" altLang="en-US"/>
              <a:t>победити</a:t>
            </a:r>
            <a:r>
              <a:rPr lang="sr-Latn-CS" altLang="en-US"/>
              <a:t> </a:t>
            </a:r>
            <a:r>
              <a:rPr lang="sr-Cyrl-CS" altLang="en-US"/>
              <a:t>страх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физичких</a:t>
            </a:r>
            <a:r>
              <a:rPr lang="sr-Latn-CS" altLang="en-US"/>
              <a:t> </a:t>
            </a:r>
            <a:r>
              <a:rPr lang="sr-Cyrl-CS" altLang="en-US"/>
              <a:t>оптерећења</a:t>
            </a:r>
            <a:r>
              <a:rPr lang="sr-Latn-CS" altLang="en-US"/>
              <a:t>,</a:t>
            </a:r>
            <a:r>
              <a:rPr lang="sr-Cyrl-CS" altLang="en-US"/>
              <a:t>емоционална</a:t>
            </a:r>
            <a:r>
              <a:rPr lang="sr-Latn-CS" altLang="en-US"/>
              <a:t> </a:t>
            </a:r>
            <a:r>
              <a:rPr lang="sr-Cyrl-CS" altLang="en-US"/>
              <a:t>стабилност</a:t>
            </a:r>
            <a:endParaRPr lang="sr-Latn-CS" altLang="en-US"/>
          </a:p>
          <a:p>
            <a:r>
              <a:rPr lang="sr-Cyrl-CS" altLang="en-US" b="1"/>
              <a:t>Социјални</a:t>
            </a:r>
            <a:r>
              <a:rPr lang="sr-Latn-CS" altLang="en-US" b="1"/>
              <a:t>:</a:t>
            </a:r>
            <a:r>
              <a:rPr lang="sr-Latn-CS" altLang="en-US"/>
              <a:t> </a:t>
            </a:r>
            <a:r>
              <a:rPr lang="sr-Cyrl-CS" altLang="en-US"/>
              <a:t>одржати</a:t>
            </a:r>
            <a:r>
              <a:rPr lang="sr-Latn-CS" altLang="en-US"/>
              <a:t> </a:t>
            </a:r>
            <a:r>
              <a:rPr lang="sr-Cyrl-CS" altLang="en-US"/>
              <a:t>независтан</a:t>
            </a:r>
            <a:r>
              <a:rPr lang="sr-Latn-CS" altLang="en-US"/>
              <a:t> </a:t>
            </a:r>
            <a:r>
              <a:rPr lang="sr-Cyrl-CS" altLang="en-US"/>
              <a:t>стил</a:t>
            </a:r>
            <a:r>
              <a:rPr lang="sr-Latn-CS" altLang="en-US"/>
              <a:t> </a:t>
            </a:r>
            <a:r>
              <a:rPr lang="sr-Cyrl-CS" altLang="en-US"/>
              <a:t>живљења</a:t>
            </a:r>
            <a:r>
              <a:rPr lang="sr-Latn-CS" altLang="en-US"/>
              <a:t>, </a:t>
            </a:r>
            <a:r>
              <a:rPr lang="sr-Cyrl-CS" altLang="en-US"/>
              <a:t>повратак</a:t>
            </a:r>
            <a:r>
              <a:rPr lang="sr-Latn-CS" altLang="en-US"/>
              <a:t> </a:t>
            </a:r>
            <a:r>
              <a:rPr lang="sr-Cyrl-CS" altLang="en-US"/>
              <a:t>послу</a:t>
            </a:r>
            <a:r>
              <a:rPr lang="sr-Latn-CS" altLang="en-US"/>
              <a:t>, </a:t>
            </a:r>
            <a:r>
              <a:rPr lang="sr-Cyrl-CS" altLang="en-US"/>
              <a:t>обнављање</a:t>
            </a:r>
            <a:r>
              <a:rPr lang="sr-Latn-CS" altLang="en-US"/>
              <a:t> </a:t>
            </a:r>
            <a:r>
              <a:rPr lang="sr-Cyrl-CS" altLang="en-US"/>
              <a:t>породичних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друштвених</a:t>
            </a:r>
            <a:r>
              <a:rPr lang="sr-Latn-CS" altLang="en-US"/>
              <a:t> </a:t>
            </a:r>
            <a:r>
              <a:rPr lang="sr-Cyrl-CS" altLang="en-US"/>
              <a:t>улога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B1DF7115-B940-4A11-9888-8DC82E01E2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11175"/>
          </a:xfrm>
        </p:spPr>
        <p:txBody>
          <a:bodyPr/>
          <a:lstStyle/>
          <a:p>
            <a:r>
              <a:rPr lang="en-US" altLang="en-US"/>
              <a:t>Индикације за кардиолошку рех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0126F707-767F-463B-8CDF-89B0721AE5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r>
              <a:rPr lang="en-US" altLang="en-US"/>
              <a:t>Акутни инфаркт миокарда</a:t>
            </a:r>
          </a:p>
          <a:p>
            <a:r>
              <a:rPr lang="en-US" altLang="en-US"/>
              <a:t>Трансплатација срца</a:t>
            </a:r>
          </a:p>
          <a:p>
            <a:r>
              <a:rPr lang="en-US" altLang="en-US"/>
              <a:t>Операције на коронарним крвним судовима</a:t>
            </a:r>
          </a:p>
          <a:p>
            <a:r>
              <a:rPr lang="en-US" altLang="en-US"/>
              <a:t>Реваскуларизација миокарда (бај пас)</a:t>
            </a:r>
          </a:p>
          <a:p>
            <a:r>
              <a:rPr lang="en-US" altLang="en-US"/>
              <a:t>Срчане мане</a:t>
            </a:r>
          </a:p>
          <a:p>
            <a:r>
              <a:rPr lang="en-US" altLang="en-US"/>
              <a:t>Након операције срчаних залистака</a:t>
            </a:r>
          </a:p>
          <a:p>
            <a:r>
              <a:rPr lang="en-US" altLang="en-US"/>
              <a:t>Хипертензија</a:t>
            </a:r>
          </a:p>
          <a:p>
            <a:r>
              <a:rPr lang="en-US" altLang="en-US"/>
              <a:t>Хронична срчана инсуфицијенција</a:t>
            </a:r>
            <a:endParaRPr lang="sr-Latn-CS" altLang="en-US"/>
          </a:p>
          <a:p>
            <a:r>
              <a:rPr lang="sr-Cyrl-CS" altLang="en-US"/>
              <a:t>С</a:t>
            </a:r>
            <a:r>
              <a:rPr lang="en-US" altLang="en-US"/>
              <a:t>табилна ангина пекторис</a:t>
            </a:r>
          </a:p>
          <a:p>
            <a:endParaRPr lang="en-US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992CD87B-5634-40C3-AF49-CEA237DD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448253-F643-4844-88B7-C32A9BEBF743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slov 1">
            <a:extLst>
              <a:ext uri="{FF2B5EF4-FFF2-40B4-BE49-F238E27FC236}">
                <a16:creationId xmlns:a16="http://schemas.microsoft.com/office/drawing/2014/main" id="{1B521EB8-2DD2-4B77-A5F3-E78FDCE08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 b="1"/>
              <a:t>Индикације за кардиоваскуларну рехабилитацију</a:t>
            </a:r>
            <a:endParaRPr lang="en-US" altLang="en-US"/>
          </a:p>
        </p:txBody>
      </p:sp>
      <p:sp>
        <p:nvSpPr>
          <p:cNvPr id="36867" name="Čuvar mesta za broj slajda 3">
            <a:extLst>
              <a:ext uri="{FF2B5EF4-FFF2-40B4-BE49-F238E27FC236}">
                <a16:creationId xmlns:a16="http://schemas.microsoft.com/office/drawing/2014/main" id="{5BFFEEA5-E886-4F69-B9E2-4F48EF01F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fld id="{C0CA853C-2ACD-4BE0-B05A-AC4780A71A8B}" type="slidenum">
              <a:rPr lang="en-US" altLang="en-US" sz="1200">
                <a:latin typeface="Arial" panose="020B0604020202020204" pitchFamily="34" charset="0"/>
              </a:rPr>
              <a:pPr algn="l"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" name="Pravougaonik 1">
            <a:extLst>
              <a:ext uri="{FF2B5EF4-FFF2-40B4-BE49-F238E27FC236}">
                <a16:creationId xmlns:a16="http://schemas.microsoft.com/office/drawing/2014/main" id="{8B91ED23-A0C0-4618-9285-44DBD0E95E05}"/>
              </a:ext>
            </a:extLst>
          </p:cNvPr>
          <p:cNvSpPr/>
          <p:nvPr/>
        </p:nvSpPr>
        <p:spPr>
          <a:xfrm>
            <a:off x="4127500" y="1916113"/>
            <a:ext cx="1092200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en-US" sz="1400" b="1" dirty="0" err="1">
                <a:solidFill>
                  <a:schemeClr val="tx1"/>
                </a:solidFill>
              </a:rPr>
              <a:t>Инфаркт</a:t>
            </a:r>
            <a:r>
              <a:rPr lang="en-US" altLang="en-US" sz="1400" b="1" dirty="0">
                <a:solidFill>
                  <a:schemeClr val="tx1"/>
                </a:solidFill>
              </a:rPr>
              <a:t> </a:t>
            </a:r>
            <a:r>
              <a:rPr lang="en-US" altLang="en-US" sz="1400" b="1" dirty="0" err="1">
                <a:solidFill>
                  <a:schemeClr val="tx1"/>
                </a:solidFill>
              </a:rPr>
              <a:t>миокарда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" name="Pravougaonik 2">
            <a:extLst>
              <a:ext uri="{FF2B5EF4-FFF2-40B4-BE49-F238E27FC236}">
                <a16:creationId xmlns:a16="http://schemas.microsoft.com/office/drawing/2014/main" id="{AA72E592-60AD-497D-8BCC-90A979FCAFC2}"/>
              </a:ext>
            </a:extLst>
          </p:cNvPr>
          <p:cNvSpPr/>
          <p:nvPr/>
        </p:nvSpPr>
        <p:spPr>
          <a:xfrm>
            <a:off x="5584825" y="2492375"/>
            <a:ext cx="230028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sz="1400" b="1" dirty="0">
                <a:solidFill>
                  <a:schemeClr val="tx1"/>
                </a:solidFill>
              </a:rPr>
              <a:t>Ст. после коронарне </a:t>
            </a:r>
            <a:r>
              <a:rPr lang="x-none" sz="1400" b="1" dirty="0" err="1">
                <a:solidFill>
                  <a:schemeClr val="tx1"/>
                </a:solidFill>
              </a:rPr>
              <a:t>ангиопластике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Pravougaonik 6">
            <a:extLst>
              <a:ext uri="{FF2B5EF4-FFF2-40B4-BE49-F238E27FC236}">
                <a16:creationId xmlns:a16="http://schemas.microsoft.com/office/drawing/2014/main" id="{C55A0E70-017E-473C-8E63-BD3B30A5AF73}"/>
              </a:ext>
            </a:extLst>
          </p:cNvPr>
          <p:cNvSpPr/>
          <p:nvPr/>
        </p:nvSpPr>
        <p:spPr>
          <a:xfrm>
            <a:off x="6084888" y="3213100"/>
            <a:ext cx="22987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sz="1400" b="1" dirty="0">
                <a:solidFill>
                  <a:schemeClr val="tx1"/>
                </a:solidFill>
              </a:rPr>
              <a:t>Ст. после операције на отвореном срцу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Pravougaonik 7">
            <a:extLst>
              <a:ext uri="{FF2B5EF4-FFF2-40B4-BE49-F238E27FC236}">
                <a16:creationId xmlns:a16="http://schemas.microsoft.com/office/drawing/2014/main" id="{8CA9CFBD-DB11-490F-BDAF-C50E0FF75515}"/>
              </a:ext>
            </a:extLst>
          </p:cNvPr>
          <p:cNvSpPr/>
          <p:nvPr/>
        </p:nvSpPr>
        <p:spPr>
          <a:xfrm>
            <a:off x="6188075" y="3789363"/>
            <a:ext cx="1984375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en-US" sz="1400" b="1" dirty="0" err="1">
                <a:solidFill>
                  <a:schemeClr val="tx1"/>
                </a:solidFill>
              </a:rPr>
              <a:t>Корекција</a:t>
            </a:r>
            <a:r>
              <a:rPr lang="en-US" altLang="en-US" sz="1400" b="1" dirty="0">
                <a:solidFill>
                  <a:schemeClr val="tx1"/>
                </a:solidFill>
              </a:rPr>
              <a:t> </a:t>
            </a:r>
            <a:r>
              <a:rPr lang="en-US" altLang="en-US" sz="1400" b="1" dirty="0" err="1">
                <a:solidFill>
                  <a:schemeClr val="tx1"/>
                </a:solidFill>
              </a:rPr>
              <a:t>или</a:t>
            </a:r>
            <a:r>
              <a:rPr lang="en-US" altLang="en-US" sz="1400" b="1" dirty="0">
                <a:solidFill>
                  <a:schemeClr val="tx1"/>
                </a:solidFill>
              </a:rPr>
              <a:t> </a:t>
            </a:r>
            <a:r>
              <a:rPr lang="en-US" altLang="en-US" sz="1400" b="1" dirty="0" err="1">
                <a:solidFill>
                  <a:schemeClr val="tx1"/>
                </a:solidFill>
              </a:rPr>
              <a:t>замена</a:t>
            </a:r>
            <a:r>
              <a:rPr lang="en-US" altLang="en-US" sz="1400" b="1" dirty="0">
                <a:solidFill>
                  <a:schemeClr val="tx1"/>
                </a:solidFill>
              </a:rPr>
              <a:t> </a:t>
            </a:r>
            <a:r>
              <a:rPr lang="en-US" altLang="en-US" sz="1400" b="1" dirty="0" err="1">
                <a:solidFill>
                  <a:schemeClr val="tx1"/>
                </a:solidFill>
              </a:rPr>
              <a:t>залистака</a:t>
            </a:r>
            <a:r>
              <a:rPr lang="en-US" altLang="en-US" sz="1400" b="1" dirty="0">
                <a:solidFill>
                  <a:schemeClr val="tx1"/>
                </a:solidFill>
              </a:rPr>
              <a:t> </a:t>
            </a:r>
            <a:r>
              <a:rPr lang="en-US" altLang="en-US" sz="1400" b="1" dirty="0" err="1">
                <a:solidFill>
                  <a:schemeClr val="tx1"/>
                </a:solidFill>
              </a:rPr>
              <a:t>вештачким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Pravougaonik 8">
            <a:extLst>
              <a:ext uri="{FF2B5EF4-FFF2-40B4-BE49-F238E27FC236}">
                <a16:creationId xmlns:a16="http://schemas.microsoft.com/office/drawing/2014/main" id="{75A8C916-AC1A-4C4C-852D-EC40F2AADD2B}"/>
              </a:ext>
            </a:extLst>
          </p:cNvPr>
          <p:cNvSpPr/>
          <p:nvPr/>
        </p:nvSpPr>
        <p:spPr>
          <a:xfrm>
            <a:off x="6084888" y="4508500"/>
            <a:ext cx="1092200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400" b="1">
                <a:solidFill>
                  <a:schemeClr val="tx1"/>
                </a:solidFill>
              </a:rPr>
              <a:t>Angina pectoris</a:t>
            </a:r>
          </a:p>
        </p:txBody>
      </p:sp>
      <p:sp>
        <p:nvSpPr>
          <p:cNvPr id="10" name="Pravougaonik 9">
            <a:extLst>
              <a:ext uri="{FF2B5EF4-FFF2-40B4-BE49-F238E27FC236}">
                <a16:creationId xmlns:a16="http://schemas.microsoft.com/office/drawing/2014/main" id="{4B055C84-2741-4CD8-AF89-EAB9497D323F}"/>
              </a:ext>
            </a:extLst>
          </p:cNvPr>
          <p:cNvSpPr/>
          <p:nvPr/>
        </p:nvSpPr>
        <p:spPr>
          <a:xfrm>
            <a:off x="5373688" y="5373688"/>
            <a:ext cx="1574800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altLang="en-US" sz="1400" b="1" dirty="0">
                <a:solidFill>
                  <a:schemeClr val="tx1"/>
                </a:solidFill>
              </a:rPr>
              <a:t>Срчана </a:t>
            </a:r>
            <a:r>
              <a:rPr lang="x-none" altLang="en-US" sz="1400" b="1" dirty="0" err="1">
                <a:solidFill>
                  <a:schemeClr val="tx1"/>
                </a:solidFill>
              </a:rPr>
              <a:t>инсуфицијенција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Pravougaonik 10">
            <a:extLst>
              <a:ext uri="{FF2B5EF4-FFF2-40B4-BE49-F238E27FC236}">
                <a16:creationId xmlns:a16="http://schemas.microsoft.com/office/drawing/2014/main" id="{89B71BBF-0AEC-4C56-863D-78F4AC9F3085}"/>
              </a:ext>
            </a:extLst>
          </p:cNvPr>
          <p:cNvSpPr/>
          <p:nvPr/>
        </p:nvSpPr>
        <p:spPr>
          <a:xfrm>
            <a:off x="2627313" y="5411788"/>
            <a:ext cx="1668462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altLang="en-US" sz="1400" b="1" dirty="0">
                <a:solidFill>
                  <a:schemeClr val="tx1"/>
                </a:solidFill>
              </a:rPr>
              <a:t>Трансплантација срца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Pravougaonik 11">
            <a:extLst>
              <a:ext uri="{FF2B5EF4-FFF2-40B4-BE49-F238E27FC236}">
                <a16:creationId xmlns:a16="http://schemas.microsoft.com/office/drawing/2014/main" id="{8530A06E-AE1F-4425-A979-64DBB3385370}"/>
              </a:ext>
            </a:extLst>
          </p:cNvPr>
          <p:cNvSpPr/>
          <p:nvPr/>
        </p:nvSpPr>
        <p:spPr>
          <a:xfrm>
            <a:off x="1331913" y="4652963"/>
            <a:ext cx="2028825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altLang="en-US" sz="1400" b="1" dirty="0">
                <a:solidFill>
                  <a:schemeClr val="tx1"/>
                </a:solidFill>
              </a:rPr>
              <a:t>OП урођених срчаних мана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Pravougaonik 12">
            <a:extLst>
              <a:ext uri="{FF2B5EF4-FFF2-40B4-BE49-F238E27FC236}">
                <a16:creationId xmlns:a16="http://schemas.microsoft.com/office/drawing/2014/main" id="{CB480839-D058-4968-AF92-0186374DDAD6}"/>
              </a:ext>
            </a:extLst>
          </p:cNvPr>
          <p:cNvSpPr/>
          <p:nvPr/>
        </p:nvSpPr>
        <p:spPr>
          <a:xfrm>
            <a:off x="900113" y="3811588"/>
            <a:ext cx="2274887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x-none" altLang="en-US" sz="1400" b="1" dirty="0">
                <a:solidFill>
                  <a:schemeClr val="tx1"/>
                </a:solidFill>
              </a:rPr>
              <a:t>Болести периферног крвотока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Pravougaonik 4">
            <a:extLst>
              <a:ext uri="{FF2B5EF4-FFF2-40B4-BE49-F238E27FC236}">
                <a16:creationId xmlns:a16="http://schemas.microsoft.com/office/drawing/2014/main" id="{05EDCFAB-53F8-4C29-9833-8F417FDE3483}"/>
              </a:ext>
            </a:extLst>
          </p:cNvPr>
          <p:cNvSpPr/>
          <p:nvPr/>
        </p:nvSpPr>
        <p:spPr>
          <a:xfrm>
            <a:off x="1430338" y="2263775"/>
            <a:ext cx="239395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400" b="1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en-US" altLang="en-US" sz="1400" b="1">
                <a:solidFill>
                  <a:schemeClr val="tx1"/>
                </a:solidFill>
              </a:rPr>
              <a:t>CABG</a:t>
            </a:r>
            <a:r>
              <a:rPr lang="en-US" sz="1400" b="1">
                <a:solidFill>
                  <a:schemeClr val="tx1"/>
                </a:solidFill>
              </a:rPr>
              <a:t> (</a:t>
            </a:r>
            <a:r>
              <a:rPr lang="en-US" altLang="en-US" sz="1400" b="1">
                <a:solidFill>
                  <a:schemeClr val="tx1"/>
                </a:solidFill>
              </a:rPr>
              <a:t>Coronary Bypass Graft</a:t>
            </a:r>
            <a:r>
              <a:rPr lang="en-US" sz="1400" b="1">
                <a:solidFill>
                  <a:schemeClr val="tx1"/>
                </a:solidFill>
              </a:rPr>
              <a:t>)</a:t>
            </a:r>
          </a:p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Pravougaonik 16">
            <a:extLst>
              <a:ext uri="{FF2B5EF4-FFF2-40B4-BE49-F238E27FC236}">
                <a16:creationId xmlns:a16="http://schemas.microsoft.com/office/drawing/2014/main" id="{357EDE25-2A46-4903-9409-EC4B144CDDFD}"/>
              </a:ext>
            </a:extLst>
          </p:cNvPr>
          <p:cNvSpPr/>
          <p:nvPr/>
        </p:nvSpPr>
        <p:spPr>
          <a:xfrm>
            <a:off x="900113" y="3205163"/>
            <a:ext cx="2392362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PCI</a:t>
            </a:r>
            <a:r>
              <a:rPr lang="x-none" altLang="en-US" sz="1400" b="1" dirty="0">
                <a:solidFill>
                  <a:schemeClr val="tx1"/>
                </a:solidFill>
              </a:rPr>
              <a:t> (</a:t>
            </a:r>
            <a:r>
              <a:rPr lang="en-US" altLang="en-US" sz="1400" b="1" dirty="0">
                <a:solidFill>
                  <a:schemeClr val="tx1"/>
                </a:solidFill>
              </a:rPr>
              <a:t>Percutaneous Coronary Intervention</a:t>
            </a:r>
            <a:r>
              <a:rPr lang="x-none" altLang="en-US" sz="1400" b="1" dirty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3E07AC66-FF14-4D37-BDBB-57B7E8DF8F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Срце</a:t>
            </a:r>
            <a:r>
              <a:rPr lang="sr-Latn-CS" altLang="en-US" sz="4000"/>
              <a:t> – </a:t>
            </a:r>
            <a:r>
              <a:rPr lang="en-US" altLang="en-US" sz="4000"/>
              <a:t>коронарни</a:t>
            </a:r>
            <a:r>
              <a:rPr lang="sr-Latn-CS" altLang="en-US" sz="4000"/>
              <a:t> </a:t>
            </a:r>
            <a:r>
              <a:rPr lang="en-US" altLang="en-US" sz="4000"/>
              <a:t>крвни</a:t>
            </a:r>
            <a:r>
              <a:rPr lang="sr-Latn-CS" altLang="en-US" sz="4000"/>
              <a:t> </a:t>
            </a:r>
            <a:r>
              <a:rPr lang="en-US" altLang="en-US" sz="4000"/>
              <a:t>судови</a:t>
            </a:r>
          </a:p>
        </p:txBody>
      </p:sp>
      <p:pic>
        <p:nvPicPr>
          <p:cNvPr id="6147" name="Picture 6" descr="93670000">
            <a:extLst>
              <a:ext uri="{FF2B5EF4-FFF2-40B4-BE49-F238E27FC236}">
                <a16:creationId xmlns:a16="http://schemas.microsoft.com/office/drawing/2014/main" id="{AFF8D40C-4D01-43DF-BA39-4F523997F09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" r="11964"/>
          <a:stretch>
            <a:fillRect/>
          </a:stretch>
        </p:blipFill>
        <p:spPr>
          <a:xfrm>
            <a:off x="0" y="2057400"/>
            <a:ext cx="4267200" cy="4021138"/>
          </a:xfrm>
        </p:spPr>
      </p:pic>
      <p:pic>
        <p:nvPicPr>
          <p:cNvPr id="6148" name="Picture 6" descr="10560000">
            <a:extLst>
              <a:ext uri="{FF2B5EF4-FFF2-40B4-BE49-F238E27FC236}">
                <a16:creationId xmlns:a16="http://schemas.microsoft.com/office/drawing/2014/main" id="{5172CD6A-0157-4EE8-95AF-618805CD6A0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" r="6401" b="5180"/>
          <a:stretch>
            <a:fillRect/>
          </a:stretch>
        </p:blipFill>
        <p:spPr>
          <a:xfrm>
            <a:off x="4191000" y="1816100"/>
            <a:ext cx="4953000" cy="4119563"/>
          </a:xfrm>
        </p:spPr>
      </p:pic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696B0107-6520-40AF-A3E4-8B53A967AC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/>
              <a:t>Тим за рехабилитацију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7FDF09C3-36FA-4C8E-ACAC-4EAE1E5304B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Кардиолог</a:t>
            </a:r>
          </a:p>
          <a:p>
            <a:r>
              <a:rPr lang="en-US" altLang="en-US"/>
              <a:t>Кардиохирург</a:t>
            </a:r>
          </a:p>
          <a:p>
            <a:r>
              <a:rPr lang="en-US" altLang="en-US"/>
              <a:t>Физијатар</a:t>
            </a:r>
          </a:p>
          <a:p>
            <a:r>
              <a:rPr lang="en-US" altLang="en-US"/>
              <a:t>Физиотерапеут</a:t>
            </a:r>
          </a:p>
          <a:p>
            <a:r>
              <a:rPr lang="en-US" altLang="en-US"/>
              <a:t>Психолог</a:t>
            </a:r>
          </a:p>
          <a:p>
            <a:r>
              <a:rPr lang="en-US" altLang="en-US"/>
              <a:t>Нутрициониста</a:t>
            </a:r>
          </a:p>
          <a:p>
            <a:r>
              <a:rPr lang="en-US" altLang="en-US"/>
              <a:t>Медицинска сестра</a:t>
            </a: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9638D933-4A1F-451B-B6ED-84FB1786C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BFE3A6-2094-46D5-BFBB-FA12C251365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DBF24B0F-390D-4901-BB22-C09FE6E4DD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en-US" altLang="en-US" b="1"/>
              <a:t>Патоло</a:t>
            </a:r>
            <a:r>
              <a:rPr lang="sr-Latn-CS" altLang="en-US" b="1"/>
              <a:t>ш</a:t>
            </a:r>
            <a:r>
              <a:rPr lang="en-US" altLang="en-US" b="1"/>
              <a:t>ка класификација пацијената </a:t>
            </a:r>
            <a:br>
              <a:rPr lang="en-US" altLang="en-US" b="1"/>
            </a:br>
            <a:r>
              <a:rPr lang="en-US" altLang="en-US" b="1"/>
              <a:t>са обољењем срца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A877D172-06F3-413F-A504-3822E928EC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496300" cy="4752975"/>
          </a:xfrm>
        </p:spPr>
        <p:txBody>
          <a:bodyPr anchor="ctr"/>
          <a:lstStyle/>
          <a:p>
            <a:pPr marL="457200" indent="-457200" eaLnBrk="1" hangingPunct="1"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en-US" altLang="en-US" sz="3600"/>
              <a:t>Артериосклероти</a:t>
            </a:r>
            <a:r>
              <a:rPr lang="sr-Cyrl-CS" altLang="en-US" sz="3600"/>
              <a:t>ч</a:t>
            </a:r>
            <a:r>
              <a:rPr lang="en-US" altLang="en-US" sz="3600"/>
              <a:t>на обољења;</a:t>
            </a:r>
          </a:p>
          <a:p>
            <a:pPr marL="457200" indent="-457200" eaLnBrk="1" hangingPunct="1"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en-US" altLang="en-US" sz="3600"/>
              <a:t>Хипертони</a:t>
            </a:r>
            <a:r>
              <a:rPr lang="sr-Cyrl-CS" altLang="en-US" sz="3600"/>
              <a:t>ч</a:t>
            </a:r>
            <a:r>
              <a:rPr lang="en-US" altLang="en-US" sz="3600"/>
              <a:t>на обољења срца;</a:t>
            </a:r>
          </a:p>
          <a:p>
            <a:pPr marL="457200" indent="-457200" eaLnBrk="1" hangingPunct="1"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en-US" altLang="en-US" sz="3600"/>
              <a:t>Реуматска обољења срца;</a:t>
            </a:r>
          </a:p>
          <a:p>
            <a:pPr marL="457200" indent="-457200" eaLnBrk="1" hangingPunct="1"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en-US" altLang="en-US" sz="3600"/>
              <a:t>Конгенитална обољења срца;</a:t>
            </a:r>
          </a:p>
          <a:p>
            <a:pPr marL="457200" indent="-457200" eaLnBrk="1" hangingPunct="1"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en-US" altLang="en-US" sz="3600"/>
              <a:t>Друга обољења срца (вирусна обољења и др) </a:t>
            </a:r>
          </a:p>
        </p:txBody>
      </p:sp>
      <p:sp>
        <p:nvSpPr>
          <p:cNvPr id="39940" name="Slide Number Placeholder 1">
            <a:extLst>
              <a:ext uri="{FF2B5EF4-FFF2-40B4-BE49-F238E27FC236}">
                <a16:creationId xmlns:a16="http://schemas.microsoft.com/office/drawing/2014/main" id="{68E98F56-87E7-47FA-A967-CEC133AEE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DA1DC3-DD58-4A0E-8639-95D1423272E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61397E91-AC51-4C13-B771-8FF4EFF989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839200" cy="863600"/>
          </a:xfrm>
        </p:spPr>
        <p:txBody>
          <a:bodyPr/>
          <a:lstStyle/>
          <a:p>
            <a:pPr eaLnBrk="1" hangingPunct="1"/>
            <a:r>
              <a:rPr lang="en-US" altLang="en-US" b="1"/>
              <a:t>Терапијска класификација пацијената </a:t>
            </a:r>
            <a:br>
              <a:rPr lang="en-US" altLang="en-US" b="1"/>
            </a:br>
            <a:r>
              <a:rPr lang="en-US" altLang="en-US" b="1"/>
              <a:t>са обољењима срца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64116E99-7A56-4357-B46B-2D63E3876B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370887" cy="49164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Разред</a:t>
            </a:r>
            <a:r>
              <a:rPr lang="en-US" altLang="en-US" sz="2400" dirty="0"/>
              <a:t> "А“ </a:t>
            </a:r>
            <a:r>
              <a:rPr lang="en-US" altLang="en-US" sz="2400" dirty="0" err="1"/>
              <a:t>пацијенти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обољењем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срца</a:t>
            </a:r>
            <a:r>
              <a:rPr lang="en-US" altLang="en-US" sz="2400" dirty="0"/>
              <a:t> 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физи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ку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активност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потребно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ограни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ити</a:t>
            </a:r>
            <a:r>
              <a:rPr lang="en-US" altLang="en-US" sz="2400" dirty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Разред</a:t>
            </a:r>
            <a:r>
              <a:rPr lang="en-US" altLang="en-US" sz="2400" dirty="0"/>
              <a:t> "Б“ </a:t>
            </a:r>
            <a:r>
              <a:rPr lang="en-US" altLang="en-US" sz="2400" dirty="0" err="1"/>
              <a:t>пацијенти</a:t>
            </a:r>
            <a:r>
              <a:rPr lang="en-US" altLang="en-US" sz="2400" dirty="0"/>
              <a:t> 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редовне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физи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ке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активности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потребно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ограни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ити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али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упутан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велики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напор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такмичење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послу</a:t>
            </a:r>
            <a:r>
              <a:rPr lang="en-US" altLang="en-US" sz="2400" dirty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Разред</a:t>
            </a:r>
            <a:r>
              <a:rPr lang="en-US" altLang="en-US" sz="2400" dirty="0"/>
              <a:t> "Ц“ </a:t>
            </a:r>
            <a:r>
              <a:rPr lang="en-US" altLang="en-US" sz="2400" dirty="0" err="1"/>
              <a:t>пацијенти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којима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треба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физи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ке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активности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умерено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ограни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ити</a:t>
            </a:r>
            <a:r>
              <a:rPr lang="en-US" altLang="en-US" sz="2400" dirty="0"/>
              <a:t>, а </a:t>
            </a:r>
            <a:r>
              <a:rPr lang="en-US" altLang="en-US" sz="2400" dirty="0" err="1"/>
              <a:t>којима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забрањују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</a:t>
            </a:r>
            <a:r>
              <a:rPr lang="sr-Cyrl-CS" altLang="en-US" sz="2400" dirty="0"/>
              <a:t>ћ</a:t>
            </a:r>
            <a:r>
              <a:rPr lang="en-US" altLang="en-US" sz="2400" dirty="0"/>
              <a:t>и </a:t>
            </a:r>
            <a:r>
              <a:rPr lang="en-US" altLang="en-US" sz="2400" dirty="0" err="1"/>
              <a:t>физи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ки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напори</a:t>
            </a:r>
            <a:r>
              <a:rPr lang="en-US" altLang="en-US" sz="2400" dirty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Разред</a:t>
            </a:r>
            <a:r>
              <a:rPr lang="en-US" altLang="en-US" sz="2400" dirty="0"/>
              <a:t> "Д“ </a:t>
            </a:r>
            <a:r>
              <a:rPr lang="en-US" altLang="en-US" sz="2400" dirty="0" err="1"/>
              <a:t>пацијенти</a:t>
            </a:r>
            <a:r>
              <a:rPr lang="en-US" altLang="en-US" sz="2400" dirty="0"/>
              <a:t> 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редовне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физичке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активности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треба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знатно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ограничити</a:t>
            </a:r>
            <a:r>
              <a:rPr lang="en-US" altLang="en-US" sz="2400" dirty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Разред</a:t>
            </a:r>
            <a:r>
              <a:rPr lang="en-US" altLang="en-US" sz="2400" dirty="0"/>
              <a:t> "Е“ </a:t>
            </a:r>
            <a:r>
              <a:rPr lang="en-US" altLang="en-US" sz="2400" dirty="0" err="1"/>
              <a:t>пацијенти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који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морају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потпуно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мировати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то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кревету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инвалидским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колицима</a:t>
            </a:r>
            <a:r>
              <a:rPr lang="en-US" altLang="en-US" sz="2400" dirty="0"/>
              <a:t>. </a:t>
            </a:r>
          </a:p>
        </p:txBody>
      </p:sp>
      <p:sp>
        <p:nvSpPr>
          <p:cNvPr id="40964" name="Slide Number Placeholder 1">
            <a:extLst>
              <a:ext uri="{FF2B5EF4-FFF2-40B4-BE49-F238E27FC236}">
                <a16:creationId xmlns:a16="http://schemas.microsoft.com/office/drawing/2014/main" id="{415B2CFF-6B32-4D0F-ACC8-EA4DE712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9EB25E-49E7-44D5-8359-E7FF2DB0698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5628365-B004-4E46-ABE8-3811A522A7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en-US" altLang="en-US" b="1"/>
              <a:t>Клини</a:t>
            </a:r>
            <a:r>
              <a:rPr lang="sr-Cyrl-CS" altLang="en-US" b="1"/>
              <a:t>ч</a:t>
            </a:r>
            <a:r>
              <a:rPr lang="en-US" altLang="en-US" b="1"/>
              <a:t>ка процена </a:t>
            </a:r>
            <a:br>
              <a:rPr lang="en-US" altLang="en-US" b="1"/>
            </a:br>
            <a:r>
              <a:rPr lang="en-US" altLang="en-US" b="1"/>
              <a:t>функционалних способности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D892949-903A-4321-AD15-AE5280E614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6882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x-none" altLang="en-US" sz="2400" dirty="0"/>
              <a:t>Н</a:t>
            </a:r>
            <a:r>
              <a:rPr lang="en-US" altLang="en-US" sz="2400" dirty="0" err="1"/>
              <a:t>ајбољи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параметар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функционалне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могу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ности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аних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болесника</a:t>
            </a:r>
            <a:r>
              <a:rPr lang="x-none" altLang="en-US" sz="2400" dirty="0"/>
              <a:t>: </a:t>
            </a:r>
            <a:r>
              <a:rPr lang="en-US" altLang="en-US" sz="2400" dirty="0" err="1"/>
              <a:t>одре</a:t>
            </a:r>
            <a:r>
              <a:rPr lang="sr-Cyrl-CS" altLang="en-US" sz="2400" dirty="0"/>
              <a:t>ђ</a:t>
            </a:r>
            <a:r>
              <a:rPr lang="en-US" altLang="en-US" sz="2400" dirty="0" err="1"/>
              <a:t>ивање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потро</a:t>
            </a:r>
            <a:r>
              <a:rPr lang="sr-Cyrl-CS" altLang="en-US" sz="2400" dirty="0"/>
              <a:t>ш</a:t>
            </a:r>
            <a:r>
              <a:rPr lang="en-US" altLang="en-US" sz="2400" dirty="0" err="1"/>
              <a:t>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кисеоника</a:t>
            </a:r>
            <a:r>
              <a:rPr lang="en-US" altLang="en-US" sz="2400" dirty="0"/>
              <a:t> (</a:t>
            </a:r>
            <a:r>
              <a:rPr lang="sr-Latn-CS" altLang="en-US" sz="2400" dirty="0"/>
              <a:t>V</a:t>
            </a:r>
            <a:r>
              <a:rPr lang="en-US" altLang="en-US" sz="2400" dirty="0"/>
              <a:t>О2 </a:t>
            </a:r>
            <a:r>
              <a:rPr lang="en-US" altLang="en-US" sz="2400" dirty="0" err="1"/>
              <a:t>маx</a:t>
            </a:r>
            <a:r>
              <a:rPr lang="en-US" altLang="en-US" sz="2400" dirty="0"/>
              <a:t>) и "</a:t>
            </a:r>
            <a:r>
              <a:rPr lang="en-US" altLang="en-US" sz="2400" dirty="0" err="1"/>
              <a:t>анаеробног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прага</a:t>
            </a:r>
            <a:r>
              <a:rPr lang="en-US" altLang="en-US" sz="2400" dirty="0"/>
              <a:t>"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altLang="en-US" sz="2400" dirty="0"/>
              <a:t>V</a:t>
            </a:r>
            <a:r>
              <a:rPr lang="en-US" altLang="en-US" sz="2400" dirty="0"/>
              <a:t>О2 </a:t>
            </a:r>
            <a:r>
              <a:rPr lang="en-US" altLang="en-US" sz="2400" dirty="0" err="1"/>
              <a:t>маx</a:t>
            </a:r>
            <a:r>
              <a:rPr lang="x-none" altLang="en-US" sz="2400" dirty="0"/>
              <a:t>: </a:t>
            </a:r>
            <a:r>
              <a:rPr lang="en-US" altLang="en-US" sz="2400" dirty="0" err="1"/>
              <a:t>најве</a:t>
            </a:r>
            <a:r>
              <a:rPr lang="sr-Cyrl-CS" altLang="en-US" sz="2400" dirty="0"/>
              <a:t>ћ</a:t>
            </a:r>
            <a:r>
              <a:rPr lang="x-none" altLang="en-US" sz="2400" dirty="0"/>
              <a:t>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коли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ин</a:t>
            </a:r>
            <a:r>
              <a:rPr lang="x-none" altLang="en-US" sz="2400" dirty="0"/>
              <a:t>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крви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срце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мо</a:t>
            </a:r>
            <a:r>
              <a:rPr lang="sr-Cyrl-CS" altLang="en-US" sz="2400" dirty="0"/>
              <a:t>ж</a:t>
            </a:r>
            <a:r>
              <a:rPr lang="en-US" altLang="en-US" sz="2400" dirty="0"/>
              <a:t>е </a:t>
            </a:r>
            <a:r>
              <a:rPr lang="en-US" altLang="en-US" sz="2400" dirty="0" err="1"/>
              <a:t>да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пру</a:t>
            </a:r>
            <a:r>
              <a:rPr lang="sr-Cyrl-CS" altLang="en-US" sz="2400" dirty="0"/>
              <a:t>ж</a:t>
            </a:r>
            <a:r>
              <a:rPr lang="en-US" altLang="en-US" sz="2400" dirty="0"/>
              <a:t>и </a:t>
            </a:r>
            <a:r>
              <a:rPr lang="en-US" altLang="en-US" sz="2400" dirty="0" err="1"/>
              <a:t>ткивима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најве</a:t>
            </a:r>
            <a:r>
              <a:rPr lang="sr-Cyrl-CS" altLang="en-US" sz="2400" dirty="0"/>
              <a:t>ћ</a:t>
            </a:r>
            <a:r>
              <a:rPr lang="x-none" altLang="en-US" sz="2400" dirty="0"/>
              <a:t>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коли</a:t>
            </a:r>
            <a:r>
              <a:rPr lang="sr-Cyrl-CS" altLang="en-US" sz="2400" dirty="0"/>
              <a:t>чина</a:t>
            </a:r>
            <a:r>
              <a:rPr lang="en-US" altLang="en-US" sz="2400" dirty="0"/>
              <a:t> О2 </a:t>
            </a:r>
            <a:r>
              <a:rPr lang="en-US" altLang="en-US" sz="2400" dirty="0" err="1"/>
              <a:t>коју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</a:t>
            </a:r>
            <a:r>
              <a:rPr lang="sr-Cyrl-CS" altLang="en-US" sz="2400" dirty="0"/>
              <a:t>ш</a:t>
            </a:r>
            <a:r>
              <a:rPr lang="en-US" altLang="en-US" sz="2400" dirty="0"/>
              <a:t>и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влакна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могу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утро</a:t>
            </a:r>
            <a:r>
              <a:rPr lang="sr-Cyrl-CS" altLang="en-US" sz="2400" dirty="0"/>
              <a:t>ш</a:t>
            </a:r>
            <a:r>
              <a:rPr lang="en-US" altLang="en-US" sz="2400" dirty="0"/>
              <a:t>е у </a:t>
            </a:r>
            <a:r>
              <a:rPr lang="en-US" altLang="en-US" sz="2400" dirty="0" err="1"/>
              <a:t>току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физи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ког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замарања</a:t>
            </a:r>
            <a:endParaRPr lang="x-none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Ова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вредност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изра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ава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јединицама</a:t>
            </a:r>
            <a:r>
              <a:rPr lang="en-US" altLang="en-US" sz="2400" dirty="0"/>
              <a:t> </a:t>
            </a:r>
            <a:r>
              <a:rPr lang="en-US" altLang="en-US" sz="2400" u="sng" dirty="0" err="1"/>
              <a:t>метаболи</a:t>
            </a:r>
            <a:r>
              <a:rPr lang="sr-Cyrl-CS" altLang="en-US" sz="2400" u="sng" dirty="0"/>
              <a:t>ч</a:t>
            </a:r>
            <a:r>
              <a:rPr lang="en-US" altLang="en-US" sz="2400" u="sng" dirty="0" err="1"/>
              <a:t>ког</a:t>
            </a:r>
            <a:r>
              <a:rPr lang="en-US" altLang="en-US" sz="2400" u="sng" dirty="0"/>
              <a:t> </a:t>
            </a:r>
            <a:r>
              <a:rPr lang="en-US" altLang="en-US" sz="2400" u="sng" dirty="0" err="1"/>
              <a:t>еквивалента</a:t>
            </a:r>
            <a:r>
              <a:rPr lang="en-US" altLang="en-US" sz="2400" u="sng" dirty="0"/>
              <a:t> </a:t>
            </a:r>
            <a:r>
              <a:rPr lang="en-US" altLang="en-US" sz="2400" dirty="0"/>
              <a:t>(МЕТ) у </a:t>
            </a:r>
            <a:r>
              <a:rPr lang="en-US" altLang="en-US" sz="2400" dirty="0" err="1"/>
              <a:t>мировању</a:t>
            </a:r>
            <a:r>
              <a:rPr lang="x-none" altLang="en-US" sz="2400" dirty="0"/>
              <a:t>: </a:t>
            </a:r>
          </a:p>
          <a:p>
            <a:pPr marL="0" indent="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x-none" altLang="en-US" sz="2400" dirty="0"/>
              <a:t>    1</a:t>
            </a:r>
            <a:r>
              <a:rPr lang="en-US" altLang="en-US" sz="2800" dirty="0"/>
              <a:t> МЕТ </a:t>
            </a:r>
            <a:r>
              <a:rPr lang="x-none" altLang="en-US" sz="2800" dirty="0"/>
              <a:t>=</a:t>
            </a:r>
            <a:r>
              <a:rPr lang="en-US" altLang="en-US" sz="2800" dirty="0"/>
              <a:t> </a:t>
            </a:r>
            <a:r>
              <a:rPr lang="en-US" altLang="en-US" sz="2800" dirty="0" err="1"/>
              <a:t>утро</a:t>
            </a:r>
            <a:r>
              <a:rPr lang="sr-Cyrl-CS" altLang="en-US" sz="2800" dirty="0"/>
              <a:t>ш</a:t>
            </a:r>
            <a:r>
              <a:rPr lang="x-none" altLang="en-US" sz="2800" dirty="0"/>
              <a:t>a</a:t>
            </a:r>
            <a:r>
              <a:rPr lang="en-US" altLang="en-US" sz="2800" dirty="0"/>
              <a:t>к 3,5 </a:t>
            </a:r>
            <a:r>
              <a:rPr lang="x-none" altLang="en-US" sz="2800" dirty="0"/>
              <a:t>ml</a:t>
            </a:r>
            <a:r>
              <a:rPr lang="en-US" altLang="en-US" sz="2800" dirty="0"/>
              <a:t> О2 </a:t>
            </a:r>
            <a:r>
              <a:rPr lang="en-US" altLang="en-US" sz="2800" dirty="0" err="1"/>
              <a:t>на</a:t>
            </a:r>
            <a:r>
              <a:rPr lang="en-US" altLang="en-US" sz="2800" dirty="0"/>
              <a:t> </a:t>
            </a:r>
            <a:r>
              <a:rPr lang="x-none" altLang="en-US" sz="2800" dirty="0"/>
              <a:t>kg</a:t>
            </a:r>
            <a:r>
              <a:rPr lang="en-US" altLang="en-US" sz="2800" dirty="0"/>
              <a:t>/</a:t>
            </a:r>
            <a:r>
              <a:rPr lang="x-none" altLang="en-US" sz="2800" dirty="0" err="1"/>
              <a:t>tt</a:t>
            </a:r>
            <a:r>
              <a:rPr lang="en-US" altLang="en-US" sz="2800" dirty="0"/>
              <a:t>/</a:t>
            </a:r>
            <a:r>
              <a:rPr lang="x-none" altLang="en-US" sz="2800" dirty="0"/>
              <a:t>min</a:t>
            </a:r>
            <a:r>
              <a:rPr lang="en-US" altLang="en-US" sz="2800" dirty="0"/>
              <a:t> </a:t>
            </a:r>
          </a:p>
        </p:txBody>
      </p:sp>
      <p:sp>
        <p:nvSpPr>
          <p:cNvPr id="41988" name="Slide Number Placeholder 1">
            <a:extLst>
              <a:ext uri="{FF2B5EF4-FFF2-40B4-BE49-F238E27FC236}">
                <a16:creationId xmlns:a16="http://schemas.microsoft.com/office/drawing/2014/main" id="{BDCC5E9A-5A6A-4922-B287-E5E03D31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AEC480-F445-4C9E-8402-0415632DF56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D8FA95BC-7A2A-49ED-A135-A99757063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/>
              <a:t>Утрошак</a:t>
            </a:r>
            <a:r>
              <a:rPr lang="sr-Latn-CS" altLang="en-US"/>
              <a:t> </a:t>
            </a:r>
            <a:r>
              <a:rPr lang="sr-Cyrl-CS" altLang="en-US"/>
              <a:t>енергије</a:t>
            </a:r>
            <a:r>
              <a:rPr lang="sr-Latn-CS" altLang="en-US"/>
              <a:t> </a:t>
            </a:r>
            <a:r>
              <a:rPr lang="sr-Cyrl-CS" altLang="en-US"/>
              <a:t>при</a:t>
            </a:r>
            <a:r>
              <a:rPr lang="sr-Latn-CS" altLang="en-US"/>
              <a:t> </a:t>
            </a:r>
            <a:r>
              <a:rPr lang="sr-Cyrl-CS" altLang="en-US"/>
              <a:t>активностима</a:t>
            </a:r>
            <a:endParaRPr lang="sr-Latn-C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D9327F05-4E8F-46AE-B38A-B0200C5324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Умивање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облачење</a:t>
            </a:r>
            <a:r>
              <a:rPr lang="sr-Latn-CS" altLang="en-US"/>
              <a:t> 1,6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Стајање</a:t>
            </a:r>
            <a:r>
              <a:rPr lang="sr-Latn-CS" altLang="en-US"/>
              <a:t>  2,0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Ход</a:t>
            </a:r>
            <a:r>
              <a:rPr lang="sr-Latn-CS" altLang="en-US"/>
              <a:t>   5,0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Степениште</a:t>
            </a:r>
            <a:r>
              <a:rPr lang="sr-Latn-CS" altLang="en-US"/>
              <a:t> 6-10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Плес</a:t>
            </a:r>
            <a:r>
              <a:rPr lang="sr-Latn-CS" altLang="en-US"/>
              <a:t> 5,2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Бициклизам</a:t>
            </a:r>
            <a:r>
              <a:rPr lang="sr-Latn-CS" altLang="en-US"/>
              <a:t> 5-10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  <a:p>
            <a:pPr eaLnBrk="1" hangingPunct="1"/>
            <a:r>
              <a:rPr lang="sr-Cyrl-CS" altLang="en-US"/>
              <a:t>Копање</a:t>
            </a:r>
            <a:r>
              <a:rPr lang="sr-Latn-CS" altLang="en-US"/>
              <a:t> 10 </a:t>
            </a:r>
            <a:r>
              <a:rPr lang="sr-Cyrl-CS" altLang="en-US"/>
              <a:t>кцал</a:t>
            </a:r>
            <a:r>
              <a:rPr lang="sr-Latn-CS" altLang="en-US"/>
              <a:t>/</a:t>
            </a:r>
            <a:r>
              <a:rPr lang="sr-Cyrl-CS" altLang="en-US"/>
              <a:t>мин</a:t>
            </a:r>
            <a:endParaRPr lang="sr-Latn-CS" altLang="en-US"/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99E619AF-1B7F-407A-845A-5F7FF4BFA3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/>
              <a:t>Клинички значај МЕТ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FAC08433-629A-4D3C-B657-F4EC378AE6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1 МЕТ утрошак енергије у мировању</a:t>
            </a:r>
          </a:p>
          <a:p>
            <a:r>
              <a:rPr lang="en-US" altLang="en-US"/>
              <a:t>2МЕТ кретање 2</a:t>
            </a:r>
            <a:r>
              <a:rPr lang="sr-Cyrl-CS" altLang="en-US"/>
              <a:t> </a:t>
            </a:r>
            <a:r>
              <a:rPr lang="en-US" altLang="en-US"/>
              <a:t>миље на сат</a:t>
            </a:r>
          </a:p>
          <a:p>
            <a:r>
              <a:rPr lang="en-US" altLang="en-US"/>
              <a:t>4МЕТ кретање 4</a:t>
            </a:r>
            <a:r>
              <a:rPr lang="sr-Cyrl-CS" altLang="en-US"/>
              <a:t> </a:t>
            </a:r>
            <a:r>
              <a:rPr lang="en-US" altLang="en-US"/>
              <a:t>миље на сат</a:t>
            </a:r>
          </a:p>
          <a:p>
            <a:r>
              <a:rPr lang="en-US" altLang="en-US"/>
              <a:t>5 МЕТ свакодневне дневне активности</a:t>
            </a:r>
          </a:p>
          <a:p>
            <a:r>
              <a:rPr lang="en-US" altLang="en-US"/>
              <a:t>18 МЕТ утрошак енергије за врхунске спортисте  </a:t>
            </a:r>
          </a:p>
          <a:p>
            <a:r>
              <a:rPr lang="en-US" altLang="en-US"/>
              <a:t>20 МЕТ утрошак енергије за атлетичаре светске класе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2F48972E-B21F-483D-AA18-A37D74F7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80D09E-CE11-4F5A-89B7-9E8AA6741CF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>
            <a:extLst>
              <a:ext uri="{FF2B5EF4-FFF2-40B4-BE49-F238E27FC236}">
                <a16:creationId xmlns:a16="http://schemas.microsoft.com/office/drawing/2014/main" id="{54518B0B-5E3B-48C7-B132-28A268F19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88913"/>
            <a:ext cx="78867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4000">
              <a:solidFill>
                <a:srgbClr val="000000"/>
              </a:solidFill>
              <a:latin typeface="Arial" panose="020B0604020202020204" pitchFamily="34" charset="0"/>
              <a:ea typeface="Noto Sans CJK SC Regular"/>
              <a:cs typeface="Noto Sans CJK SC Regular"/>
            </a:endParaRPr>
          </a:p>
        </p:txBody>
      </p:sp>
      <p:sp>
        <p:nvSpPr>
          <p:cNvPr id="46083" name="Text Box 2">
            <a:extLst>
              <a:ext uri="{FF2B5EF4-FFF2-40B4-BE49-F238E27FC236}">
                <a16:creationId xmlns:a16="http://schemas.microsoft.com/office/drawing/2014/main" id="{D2686F4A-1203-4001-B4B2-3F8E27DFD2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571500"/>
            <a:ext cx="7886700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Angina pectoris</a:t>
            </a:r>
            <a:r>
              <a:rPr lang="sr-Cyrl-CS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/</a:t>
            </a: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AIM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Ангинозни бол се типично локализује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 Пропагира се у рамена, руку, леђа, врат, вилицу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Arial" panose="020B0604020202020204" pitchFamily="34" charset="0"/>
                <a:ea typeface="Noto Sans CJK SC Regular"/>
                <a:cs typeface="Noto Sans CJK SC Regular"/>
              </a:rPr>
              <a:t> 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  <a:ea typeface="Noto Sans CJK SC Regular"/>
              <a:cs typeface="Noto Sans CJK SC Regular"/>
            </a:endParaRPr>
          </a:p>
        </p:txBody>
      </p:sp>
      <p:pic>
        <p:nvPicPr>
          <p:cNvPr id="46084" name="Picture 3">
            <a:extLst>
              <a:ext uri="{FF2B5EF4-FFF2-40B4-BE49-F238E27FC236}">
                <a16:creationId xmlns:a16="http://schemas.microsoft.com/office/drawing/2014/main" id="{BC7F84AE-A8A7-41D0-9A27-AE1D945C1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068638"/>
            <a:ext cx="2520950" cy="32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6085" name="Picture 4">
            <a:extLst>
              <a:ext uri="{FF2B5EF4-FFF2-40B4-BE49-F238E27FC236}">
                <a16:creationId xmlns:a16="http://schemas.microsoft.com/office/drawing/2014/main" id="{0BEFFFB3-3CDC-4392-A5AD-8988939FF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68638"/>
            <a:ext cx="36004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43D0112F-69B4-42DC-804B-EB0C11EE70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20713"/>
            <a:ext cx="8642350" cy="647700"/>
          </a:xfrm>
        </p:spPr>
        <p:txBody>
          <a:bodyPr/>
          <a:lstStyle/>
          <a:p>
            <a:pPr eaLnBrk="1" hangingPunct="1"/>
            <a:r>
              <a:rPr lang="en-US" altLang="en-US" b="1"/>
              <a:t>Методе испитивања ср</a:t>
            </a:r>
            <a:r>
              <a:rPr lang="sr-Cyrl-CS" altLang="en-US" b="1"/>
              <a:t>ч</a:t>
            </a:r>
            <a:r>
              <a:rPr lang="en-US" altLang="en-US" b="1"/>
              <a:t>аних болесника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B7EE005-F55C-4438-ABF3-D9C1956B24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18487" cy="4752975"/>
          </a:xfrm>
        </p:spPr>
        <p:txBody>
          <a:bodyPr anchor="ctr"/>
          <a:lstStyle/>
          <a:p>
            <a:pPr eaLnBrk="1" hangingPunct="1">
              <a:buFontTx/>
              <a:buNone/>
            </a:pPr>
            <a:r>
              <a:rPr lang="sr-Latn-CS" altLang="en-US" sz="2400" dirty="0"/>
              <a:t>I </a:t>
            </a:r>
            <a:r>
              <a:rPr lang="sr-Cyrl-CS" altLang="en-US" sz="2400" dirty="0"/>
              <a:t> </a:t>
            </a:r>
            <a:r>
              <a:rPr lang="en-US" altLang="en-US" sz="2400" dirty="0" err="1"/>
              <a:t>Физикални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преглед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срца</a:t>
            </a:r>
            <a:endParaRPr lang="en-US" altLang="en-US" sz="2400" dirty="0"/>
          </a:p>
          <a:p>
            <a:pPr lvl="1" eaLnBrk="1" hangingPunct="1"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а)	</a:t>
            </a:r>
            <a:r>
              <a:rPr lang="en-US" altLang="en-US" sz="2200" dirty="0" err="1">
                <a:solidFill>
                  <a:schemeClr val="tx2"/>
                </a:solidFill>
              </a:rPr>
              <a:t>мерење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фреквенције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срца</a:t>
            </a:r>
            <a:endParaRPr lang="en-US" altLang="en-US" sz="2200" dirty="0">
              <a:solidFill>
                <a:schemeClr val="tx2"/>
              </a:solidFill>
            </a:endParaRPr>
          </a:p>
          <a:p>
            <a:pPr lvl="1" eaLnBrk="1" hangingPunct="1"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б)	</a:t>
            </a:r>
            <a:r>
              <a:rPr lang="en-US" altLang="en-US" sz="2200" dirty="0" err="1">
                <a:solidFill>
                  <a:schemeClr val="tx2"/>
                </a:solidFill>
              </a:rPr>
              <a:t>мерење</a:t>
            </a:r>
            <a:r>
              <a:rPr lang="en-US" altLang="en-US" sz="2200" dirty="0">
                <a:solidFill>
                  <a:schemeClr val="tx2"/>
                </a:solidFill>
              </a:rPr>
              <a:t> TA</a:t>
            </a:r>
          </a:p>
          <a:p>
            <a:pPr lvl="1" eaLnBrk="1" hangingPunct="1">
              <a:buFontTx/>
              <a:buNone/>
            </a:pPr>
            <a:r>
              <a:rPr lang="sr-Cyrl-CS" altLang="en-US" sz="2200" dirty="0">
                <a:solidFill>
                  <a:schemeClr val="tx2"/>
                </a:solidFill>
              </a:rPr>
              <a:t>в</a:t>
            </a:r>
            <a:r>
              <a:rPr lang="en-US" altLang="en-US" sz="2200" dirty="0">
                <a:solidFill>
                  <a:schemeClr val="tx2"/>
                </a:solidFill>
              </a:rPr>
              <a:t>)	</a:t>
            </a:r>
            <a:r>
              <a:rPr lang="en-US" altLang="en-US" sz="2200" dirty="0" err="1">
                <a:solidFill>
                  <a:schemeClr val="tx2"/>
                </a:solidFill>
              </a:rPr>
              <a:t>перкусија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палпација</a:t>
            </a:r>
            <a:r>
              <a:rPr lang="en-US" altLang="en-US" sz="2200" dirty="0">
                <a:solidFill>
                  <a:schemeClr val="tx2"/>
                </a:solidFill>
              </a:rPr>
              <a:t> и </a:t>
            </a:r>
            <a:r>
              <a:rPr lang="en-US" altLang="en-US" sz="2200" dirty="0" err="1">
                <a:solidFill>
                  <a:schemeClr val="tx2"/>
                </a:solidFill>
              </a:rPr>
              <a:t>аускултација</a:t>
            </a:r>
            <a:endParaRPr lang="en-US" altLang="en-US" sz="2200" dirty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en-US" altLang="en-US" sz="2400" dirty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400" dirty="0"/>
              <a:t>II</a:t>
            </a:r>
            <a:r>
              <a:rPr lang="en-US" altLang="en-US" sz="2400" dirty="0"/>
              <a:t>	</a:t>
            </a:r>
            <a:r>
              <a:rPr lang="en-US" altLang="en-US" sz="2400" dirty="0" err="1"/>
              <a:t>Електрокардиографски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преглед</a:t>
            </a:r>
            <a:endParaRPr lang="en-US" altLang="en-US" sz="2400" dirty="0"/>
          </a:p>
          <a:p>
            <a:pPr lvl="1" eaLnBrk="1" hangingPunct="1"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а)	</a:t>
            </a:r>
            <a:r>
              <a:rPr lang="en-US" altLang="en-US" sz="2200" dirty="0" err="1">
                <a:solidFill>
                  <a:schemeClr val="tx2"/>
                </a:solidFill>
              </a:rPr>
              <a:t>изглед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нормалног</a:t>
            </a:r>
            <a:r>
              <a:rPr lang="en-US" altLang="en-US" sz="2200" dirty="0">
                <a:solidFill>
                  <a:schemeClr val="tx2"/>
                </a:solidFill>
              </a:rPr>
              <a:t> EKG-а </a:t>
            </a:r>
          </a:p>
          <a:p>
            <a:pPr lvl="1" eaLnBrk="1" hangingPunct="1"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б)	</a:t>
            </a:r>
            <a:r>
              <a:rPr lang="en-US" altLang="en-US" sz="2200" dirty="0" err="1">
                <a:solidFill>
                  <a:schemeClr val="tx2"/>
                </a:solidFill>
              </a:rPr>
              <a:t>нормална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одступања</a:t>
            </a:r>
            <a:r>
              <a:rPr lang="en-US" altLang="en-US" sz="2200" dirty="0">
                <a:solidFill>
                  <a:schemeClr val="tx2"/>
                </a:solidFill>
              </a:rPr>
              <a:t> EKG-а</a:t>
            </a:r>
          </a:p>
          <a:p>
            <a:pPr lvl="1" eaLnBrk="1" hangingPunct="1">
              <a:buFontTx/>
              <a:buNone/>
            </a:pPr>
            <a:r>
              <a:rPr lang="sr-Cyrl-CS" altLang="en-US" sz="2200" dirty="0">
                <a:solidFill>
                  <a:schemeClr val="tx2"/>
                </a:solidFill>
              </a:rPr>
              <a:t>в</a:t>
            </a:r>
            <a:r>
              <a:rPr lang="en-US" altLang="en-US" sz="2200" dirty="0">
                <a:solidFill>
                  <a:schemeClr val="tx2"/>
                </a:solidFill>
              </a:rPr>
              <a:t>)	</a:t>
            </a:r>
            <a:r>
              <a:rPr lang="en-US" altLang="en-US" sz="2200" dirty="0" err="1">
                <a:solidFill>
                  <a:schemeClr val="tx2"/>
                </a:solidFill>
              </a:rPr>
              <a:t>патолошке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промене</a:t>
            </a:r>
            <a:r>
              <a:rPr lang="en-US" altLang="en-US" sz="2200" dirty="0">
                <a:solidFill>
                  <a:schemeClr val="tx2"/>
                </a:solidFill>
              </a:rPr>
              <a:t> EKG-а</a:t>
            </a:r>
          </a:p>
        </p:txBody>
      </p:sp>
      <p:sp>
        <p:nvSpPr>
          <p:cNvPr id="48132" name="Slide Number Placeholder 1">
            <a:extLst>
              <a:ext uri="{FF2B5EF4-FFF2-40B4-BE49-F238E27FC236}">
                <a16:creationId xmlns:a16="http://schemas.microsoft.com/office/drawing/2014/main" id="{B857CE1F-D0DC-4BB3-8B49-9E6E7DBE0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4C2BB5-9C94-4380-9B24-D05022690E6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0A73C73-6812-4461-AB0E-E0688A2AF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br>
              <a:rPr lang="sr-Latn-CS" altLang="en-US" sz="4000" b="1"/>
            </a:br>
            <a:r>
              <a:rPr lang="en-US" altLang="en-US" b="1"/>
              <a:t>Методе испитивања ср</a:t>
            </a:r>
            <a:r>
              <a:rPr lang="sr-Cyrl-CS" altLang="en-US" b="1"/>
              <a:t>ч</a:t>
            </a:r>
            <a:r>
              <a:rPr lang="en-US" altLang="en-US" b="1"/>
              <a:t>аних болесника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FD42DE3A-C2E2-4005-B3F0-C966507D1A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370887" cy="5060950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buFontTx/>
              <a:buNone/>
            </a:pPr>
            <a:r>
              <a:rPr lang="sr-Latn-CS" altLang="en-US" sz="2400" dirty="0"/>
              <a:t>III</a:t>
            </a:r>
            <a:r>
              <a:rPr lang="en-US" altLang="en-US" sz="2400" dirty="0"/>
              <a:t>	</a:t>
            </a:r>
            <a:r>
              <a:rPr lang="en-US" altLang="en-US" sz="2400" dirty="0" err="1"/>
              <a:t>Лабораторијска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испитивања</a:t>
            </a:r>
            <a:endParaRPr lang="en-US" altLang="en-US" sz="2400" dirty="0"/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а) </a:t>
            </a:r>
            <a:r>
              <a:rPr lang="en-US" altLang="en-US" sz="2200" dirty="0" err="1">
                <a:solidFill>
                  <a:schemeClr val="tx2"/>
                </a:solidFill>
              </a:rPr>
              <a:t>стандрадни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показатељи</a:t>
            </a:r>
            <a:r>
              <a:rPr lang="en-US" altLang="en-US" sz="2200" dirty="0">
                <a:solidFill>
                  <a:schemeClr val="tx2"/>
                </a:solidFill>
              </a:rPr>
              <a:t> (СЕ, ККС, </a:t>
            </a:r>
            <a:r>
              <a:rPr lang="en-US" altLang="en-US" sz="2200" dirty="0" err="1">
                <a:solidFill>
                  <a:schemeClr val="tx2"/>
                </a:solidFill>
              </a:rPr>
              <a:t>гликемија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холестерол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урин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уреа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триглицериди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крвна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група</a:t>
            </a:r>
            <a:r>
              <a:rPr lang="en-US" altLang="en-US" sz="2200" dirty="0">
                <a:solidFill>
                  <a:schemeClr val="tx2"/>
                </a:solidFill>
              </a:rPr>
              <a:t>);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б) </a:t>
            </a:r>
            <a:r>
              <a:rPr lang="en-US" altLang="en-US" sz="2200" dirty="0" err="1">
                <a:solidFill>
                  <a:schemeClr val="tx2"/>
                </a:solidFill>
              </a:rPr>
              <a:t>фракције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холестерола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трансаминазе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апопротеин</a:t>
            </a:r>
            <a:r>
              <a:rPr lang="en-US" altLang="en-US" sz="2200" dirty="0">
                <a:solidFill>
                  <a:schemeClr val="tx2"/>
                </a:solidFill>
              </a:rPr>
              <a:t> А;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ц) </a:t>
            </a:r>
            <a:r>
              <a:rPr lang="en-US" altLang="en-US" sz="2200" dirty="0" err="1">
                <a:solidFill>
                  <a:schemeClr val="tx2"/>
                </a:solidFill>
              </a:rPr>
              <a:t>одређивање</a:t>
            </a:r>
            <a:r>
              <a:rPr lang="en-US" altLang="en-US" sz="2200" dirty="0">
                <a:solidFill>
                  <a:schemeClr val="tx2"/>
                </a:solidFill>
              </a:rPr>
              <a:t> Ц-</a:t>
            </a:r>
            <a:r>
              <a:rPr lang="en-US" altLang="en-US" sz="2200" dirty="0" err="1">
                <a:solidFill>
                  <a:schemeClr val="tx2"/>
                </a:solidFill>
              </a:rPr>
              <a:t>реактивног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протеина</a:t>
            </a:r>
            <a:r>
              <a:rPr lang="en-US" altLang="en-US" sz="2200" dirty="0">
                <a:solidFill>
                  <a:schemeClr val="tx2"/>
                </a:solidFill>
              </a:rPr>
              <a:t>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д) </a:t>
            </a:r>
            <a:r>
              <a:rPr lang="en-US" altLang="en-US" sz="2200" dirty="0" err="1">
                <a:solidFill>
                  <a:schemeClr val="tx2"/>
                </a:solidFill>
              </a:rPr>
              <a:t>одређивање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фибринопептида</a:t>
            </a:r>
            <a:r>
              <a:rPr lang="en-US" altLang="en-US" sz="2200" dirty="0">
                <a:solidFill>
                  <a:schemeClr val="tx2"/>
                </a:solidFill>
              </a:rPr>
              <a:t> А;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</a:rPr>
              <a:t>е) </a:t>
            </a:r>
            <a:r>
              <a:rPr lang="en-US" altLang="en-US" sz="2200" dirty="0" err="1">
                <a:solidFill>
                  <a:schemeClr val="tx2"/>
                </a:solidFill>
              </a:rPr>
              <a:t>одређивање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електролита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sr-Latn-CS" altLang="en-US" sz="2400" dirty="0"/>
              <a:t>IV</a:t>
            </a:r>
            <a:r>
              <a:rPr lang="en-US" altLang="en-US" sz="2400" dirty="0"/>
              <a:t>	 </a:t>
            </a:r>
            <a:r>
              <a:rPr lang="en-US" altLang="en-US" sz="2400" dirty="0" err="1"/>
              <a:t>Сцинтиграфија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sr-Latn-CS" altLang="en-US" sz="2400" dirty="0"/>
              <a:t>V</a:t>
            </a:r>
            <a:r>
              <a:rPr lang="en-US" altLang="en-US" sz="2400" dirty="0"/>
              <a:t>	 </a:t>
            </a:r>
            <a:r>
              <a:rPr lang="en-US" altLang="en-US" sz="2400" dirty="0" err="1"/>
              <a:t>Ехокардиографија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sr-Latn-CS" altLang="en-US" sz="2400" dirty="0"/>
              <a:t>VI</a:t>
            </a:r>
            <a:r>
              <a:rPr lang="en-US" altLang="en-US" sz="2400" dirty="0"/>
              <a:t>	 </a:t>
            </a:r>
            <a:r>
              <a:rPr lang="en-US" altLang="en-US" sz="2400" dirty="0" err="1"/>
              <a:t>Ангиокардиографија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коронарографија</a:t>
            </a:r>
            <a:r>
              <a:rPr lang="en-US" altLang="en-US" sz="2400" dirty="0"/>
              <a:t>)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sr-Latn-CS" altLang="en-US" sz="2400" dirty="0"/>
              <a:t>VII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Електри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биоимпенданса</a:t>
            </a:r>
            <a:endParaRPr lang="en-US" altLang="en-US" sz="2400" dirty="0"/>
          </a:p>
        </p:txBody>
      </p:sp>
      <p:sp>
        <p:nvSpPr>
          <p:cNvPr id="49156" name="Slide Number Placeholder 1">
            <a:extLst>
              <a:ext uri="{FF2B5EF4-FFF2-40B4-BE49-F238E27FC236}">
                <a16:creationId xmlns:a16="http://schemas.microsoft.com/office/drawing/2014/main" id="{8D708D28-1847-445D-858B-4ECDA704E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7ABF392-90BE-4407-B133-4B1311FB582D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3">
            <a:extLst>
              <a:ext uri="{FF2B5EF4-FFF2-40B4-BE49-F238E27FC236}">
                <a16:creationId xmlns:a16="http://schemas.microsoft.com/office/drawing/2014/main" id="{01E3D015-494A-46D1-BA3F-A88ECBA4B8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sr-Cyrl-CS" altLang="en-US"/>
              <a:t>Значај</a:t>
            </a:r>
            <a:r>
              <a:rPr lang="sr-Latn-CS" altLang="en-US"/>
              <a:t> </a:t>
            </a:r>
            <a:r>
              <a:rPr lang="sr-Cyrl-CS" altLang="en-US"/>
              <a:t>физичког</a:t>
            </a:r>
            <a:r>
              <a:rPr lang="sr-Latn-CS" altLang="en-US"/>
              <a:t> </a:t>
            </a:r>
            <a:r>
              <a:rPr lang="sr-Cyrl-CS" altLang="en-US"/>
              <a:t>тренинга</a:t>
            </a:r>
            <a:endParaRPr lang="en-US" altLang="en-US"/>
          </a:p>
        </p:txBody>
      </p:sp>
      <p:sp>
        <p:nvSpPr>
          <p:cNvPr id="50179" name="Content Placeholder 5">
            <a:extLst>
              <a:ext uri="{FF2B5EF4-FFF2-40B4-BE49-F238E27FC236}">
                <a16:creationId xmlns:a16="http://schemas.microsoft.com/office/drawing/2014/main" id="{386649A7-C4E1-4D55-9F2A-913D46FF8CAE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57200" y="928688"/>
            <a:ext cx="4040188" cy="5197475"/>
          </a:xfrm>
        </p:spPr>
        <p:txBody>
          <a:bodyPr/>
          <a:lstStyle/>
          <a:p>
            <a:r>
              <a:rPr lang="sr-Cyrl-CS" altLang="en-US"/>
              <a:t>Пад</a:t>
            </a:r>
            <a:r>
              <a:rPr lang="sr-Latn-CS" altLang="en-US"/>
              <a:t> </a:t>
            </a:r>
            <a:r>
              <a:rPr lang="sr-Cyrl-CS" altLang="en-US"/>
              <a:t>фреквенције</a:t>
            </a:r>
            <a:r>
              <a:rPr lang="sr-Latn-CS" altLang="en-US"/>
              <a:t>,</a:t>
            </a:r>
            <a:r>
              <a:rPr lang="sr-Cyrl-CS" altLang="en-US"/>
              <a:t>ТА</a:t>
            </a:r>
            <a:endParaRPr lang="sr-Latn-CS" altLang="en-US"/>
          </a:p>
          <a:p>
            <a:r>
              <a:rPr lang="sr-Cyrl-CS" altLang="en-US"/>
              <a:t>Повећање</a:t>
            </a:r>
            <a:r>
              <a:rPr lang="sr-Latn-CS" altLang="en-US"/>
              <a:t> </a:t>
            </a:r>
            <a:r>
              <a:rPr lang="sr-Cyrl-CS" altLang="en-US"/>
              <a:t>контрактилности</a:t>
            </a:r>
            <a:endParaRPr lang="sr-Latn-CS" altLang="en-US"/>
          </a:p>
          <a:p>
            <a:r>
              <a:rPr lang="sr-Cyrl-CS" altLang="en-US"/>
              <a:t>Повећање</a:t>
            </a:r>
            <a:r>
              <a:rPr lang="sr-Latn-CS" altLang="en-US"/>
              <a:t> </a:t>
            </a:r>
            <a:r>
              <a:rPr lang="sr-Cyrl-CS" altLang="en-US"/>
              <a:t>функционалних</a:t>
            </a:r>
            <a:r>
              <a:rPr lang="sr-Latn-CS" altLang="en-US"/>
              <a:t> </a:t>
            </a:r>
            <a:r>
              <a:rPr lang="sr-Cyrl-CS" altLang="en-US"/>
              <a:t>капацитета</a:t>
            </a:r>
            <a:endParaRPr lang="sr-Latn-CS" altLang="en-US"/>
          </a:p>
          <a:p>
            <a:r>
              <a:rPr lang="sr-Cyrl-CS" altLang="en-US"/>
              <a:t>Повећање</a:t>
            </a:r>
            <a:r>
              <a:rPr lang="sr-Latn-CS" altLang="en-US"/>
              <a:t> </a:t>
            </a:r>
            <a:r>
              <a:rPr lang="sr-Cyrl-CS" altLang="en-US"/>
              <a:t>капиларне</a:t>
            </a:r>
            <a:r>
              <a:rPr lang="sr-Latn-CS" altLang="en-US"/>
              <a:t> </a:t>
            </a:r>
            <a:r>
              <a:rPr lang="sr-Cyrl-CS" altLang="en-US"/>
              <a:t>мреже</a:t>
            </a:r>
            <a:endParaRPr lang="sr-Latn-CS" altLang="en-US"/>
          </a:p>
          <a:p>
            <a:r>
              <a:rPr lang="sr-Cyrl-CS" altLang="en-US"/>
              <a:t>Митохондрија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ензима</a:t>
            </a:r>
            <a:endParaRPr lang="sr-Latn-CS" altLang="en-US"/>
          </a:p>
          <a:p>
            <a:r>
              <a:rPr lang="sr-Cyrl-CS" altLang="en-US"/>
              <a:t>Мишићна</a:t>
            </a:r>
            <a:r>
              <a:rPr lang="sr-Latn-CS" altLang="en-US"/>
              <a:t> </a:t>
            </a:r>
            <a:r>
              <a:rPr lang="sr-Cyrl-CS" altLang="en-US"/>
              <a:t>снага</a:t>
            </a:r>
            <a:endParaRPr lang="sr-Latn-CS" altLang="en-US"/>
          </a:p>
          <a:p>
            <a:r>
              <a:rPr lang="sr-Cyrl-CS" altLang="en-US"/>
              <a:t>Мишићна</a:t>
            </a:r>
            <a:r>
              <a:rPr lang="sr-Latn-CS" altLang="en-US"/>
              <a:t> </a:t>
            </a:r>
            <a:r>
              <a:rPr lang="sr-Cyrl-CS" altLang="en-US"/>
              <a:t>маса</a:t>
            </a:r>
            <a:r>
              <a:rPr lang="sr-Latn-CS" altLang="en-US"/>
              <a:t> </a:t>
            </a:r>
            <a:r>
              <a:rPr lang="sr-Cyrl-CS" altLang="en-US"/>
              <a:t>срца</a:t>
            </a:r>
            <a:endParaRPr lang="sr-Latn-CS" altLang="en-US"/>
          </a:p>
          <a:p>
            <a:r>
              <a:rPr lang="sr-Cyrl-CS" altLang="en-US"/>
              <a:t>Број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промер</a:t>
            </a:r>
            <a:r>
              <a:rPr lang="sr-Latn-CS" altLang="en-US"/>
              <a:t> </a:t>
            </a:r>
            <a:r>
              <a:rPr lang="sr-Cyrl-CS" altLang="en-US"/>
              <a:t>коронарних</a:t>
            </a:r>
            <a:r>
              <a:rPr lang="sr-Latn-CS" altLang="en-US"/>
              <a:t> </a:t>
            </a:r>
            <a:r>
              <a:rPr lang="sr-Cyrl-CS" altLang="en-US"/>
              <a:t>кс</a:t>
            </a:r>
            <a:endParaRPr lang="en-US" altLang="en-US"/>
          </a:p>
        </p:txBody>
      </p:sp>
      <p:sp>
        <p:nvSpPr>
          <p:cNvPr id="50180" name="Text Placeholder 6">
            <a:extLst>
              <a:ext uri="{FF2B5EF4-FFF2-40B4-BE49-F238E27FC236}">
                <a16:creationId xmlns:a16="http://schemas.microsoft.com/office/drawing/2014/main" id="{B572B2C3-3380-4D90-9574-CA4B77FF766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0181" name="Content Placeholder 7">
            <a:extLst>
              <a:ext uri="{FF2B5EF4-FFF2-40B4-BE49-F238E27FC236}">
                <a16:creationId xmlns:a16="http://schemas.microsoft.com/office/drawing/2014/main" id="{607F9D1A-1B13-4B7C-AF51-984DDF18F83D}"/>
              </a:ext>
            </a:extLst>
          </p:cNvPr>
          <p:cNvSpPr>
            <a:spLocks noGrp="1" noChangeArrowheads="1"/>
          </p:cNvSpPr>
          <p:nvPr>
            <p:ph sz="quarter" idx="4"/>
          </p:nvPr>
        </p:nvSpPr>
        <p:spPr>
          <a:xfrm>
            <a:off x="4645025" y="1000125"/>
            <a:ext cx="4041775" cy="5126038"/>
          </a:xfrm>
        </p:spPr>
        <p:txBody>
          <a:bodyPr/>
          <a:lstStyle/>
          <a:p>
            <a:r>
              <a:rPr lang="sr-Cyrl-CS" altLang="en-US"/>
              <a:t>Смањење</a:t>
            </a:r>
            <a:r>
              <a:rPr lang="sr-Latn-CS" altLang="en-US"/>
              <a:t> </a:t>
            </a:r>
            <a:r>
              <a:rPr lang="sr-Cyrl-CS" altLang="en-US"/>
              <a:t>потребе</a:t>
            </a:r>
            <a:r>
              <a:rPr lang="sr-Latn-CS" altLang="en-US"/>
              <a:t> </a:t>
            </a:r>
            <a:r>
              <a:rPr lang="sr-Cyrl-CS" altLang="en-US"/>
              <a:t>за</a:t>
            </a:r>
            <a:r>
              <a:rPr lang="sr-Latn-CS" altLang="en-US"/>
              <a:t> </a:t>
            </a:r>
            <a:r>
              <a:rPr lang="sr-Cyrl-CS" altLang="en-US"/>
              <a:t>инсулином</a:t>
            </a:r>
            <a:endParaRPr lang="sr-Latn-CS" altLang="en-US"/>
          </a:p>
          <a:p>
            <a:r>
              <a:rPr lang="sr-Cyrl-CS" altLang="en-US"/>
              <a:t>Смањење</a:t>
            </a:r>
            <a:r>
              <a:rPr lang="sr-Latn-CS" altLang="en-US"/>
              <a:t> </a:t>
            </a:r>
            <a:r>
              <a:rPr lang="sr-Cyrl-CS" altLang="en-US"/>
              <a:t>холестерола</a:t>
            </a:r>
            <a:endParaRPr lang="sr-Latn-CS" altLang="en-US"/>
          </a:p>
          <a:p>
            <a:r>
              <a:rPr lang="sr-Cyrl-CS" altLang="en-US"/>
              <a:t>ТТ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распоред</a:t>
            </a:r>
            <a:r>
              <a:rPr lang="sr-Latn-CS" altLang="en-US"/>
              <a:t> </a:t>
            </a:r>
            <a:r>
              <a:rPr lang="sr-Cyrl-CS" altLang="en-US"/>
              <a:t>масног</a:t>
            </a:r>
            <a:r>
              <a:rPr lang="sr-Latn-CS" altLang="en-US"/>
              <a:t> </a:t>
            </a:r>
            <a:r>
              <a:rPr lang="sr-Cyrl-CS" altLang="en-US"/>
              <a:t>ткива</a:t>
            </a:r>
            <a:endParaRPr lang="sr-Latn-CS" altLang="en-US"/>
          </a:p>
          <a:p>
            <a:r>
              <a:rPr lang="sr-Cyrl-CS" altLang="en-US"/>
              <a:t>Коагулабилност</a:t>
            </a:r>
            <a:r>
              <a:rPr lang="sr-Latn-CS" altLang="en-US"/>
              <a:t> </a:t>
            </a:r>
            <a:r>
              <a:rPr lang="sr-Cyrl-CS" altLang="en-US"/>
              <a:t>крви </a:t>
            </a:r>
            <a:r>
              <a:rPr lang="sr-Latn-CS" altLang="en-US"/>
              <a:t>(</a:t>
            </a:r>
            <a:r>
              <a:rPr lang="sr-Cyrl-CS" altLang="en-US"/>
              <a:t>тромбозе</a:t>
            </a:r>
            <a:r>
              <a:rPr lang="sr-Latn-CS" altLang="en-US"/>
              <a:t>)</a:t>
            </a:r>
          </a:p>
          <a:p>
            <a:r>
              <a:rPr lang="sr-Cyrl-CS" altLang="en-US"/>
              <a:t>Симпатиколитичко</a:t>
            </a:r>
            <a:r>
              <a:rPr lang="sr-Latn-CS" altLang="en-US"/>
              <a:t> </a:t>
            </a:r>
            <a:r>
              <a:rPr lang="sr-Cyrl-CS" altLang="en-US"/>
              <a:t>дејство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DAC70362-94C8-4D83-A84B-CAC9FD2907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82612"/>
          </a:xfrm>
        </p:spPr>
        <p:txBody>
          <a:bodyPr/>
          <a:lstStyle/>
          <a:p>
            <a:r>
              <a:rPr lang="sr-Cyrl-CS" altLang="en-US" sz="4000">
                <a:solidFill>
                  <a:schemeClr val="tx1"/>
                </a:solidFill>
              </a:rPr>
              <a:t>Кардиоваскуларне болести (КВБ)</a:t>
            </a:r>
            <a:endParaRPr lang="en-US" altLang="en-US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DCA27AB0-8405-42FA-9EA7-5CB449C3B8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857250"/>
            <a:ext cx="8543925" cy="5268913"/>
          </a:xfrm>
        </p:spPr>
        <p:txBody>
          <a:bodyPr/>
          <a:lstStyle/>
          <a:p>
            <a:r>
              <a:rPr lang="sr-Cyrl-CS" altLang="en-US"/>
              <a:t>представљају велику и хетерогену групу: акутну реуматску грозницу, хроничне реуматске болести срца, болести проузрокаване повишеним крвним притиском, исхемијску (коронарну</a:t>
            </a:r>
            <a:r>
              <a:rPr lang="en-US" altLang="en-US"/>
              <a:t>)</a:t>
            </a:r>
            <a:r>
              <a:rPr lang="sr-Cyrl-CS" altLang="en-US"/>
              <a:t> болест срца , болести срца плућног порекла и болести крвних судова плућа, болести крвних судова мозга, болести артерија, малих артерија и капилара, вена, лимфних судова и лимфних чворова и друге неозначене болести срца и крвотока. Исхемијска болест срца (ИБС) је најчешћа</a:t>
            </a:r>
            <a:endParaRPr lang="en-US" altLang="en-US"/>
          </a:p>
          <a:p>
            <a:endParaRPr lang="en-US" altLang="en-US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39DCA79A-23D7-419B-94B1-3C4066C2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1CFE147-D8A0-454C-B5E3-9A180DD3794C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113182C0-0D7E-47C5-86CD-D54E8E367A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633412"/>
          </a:xfrm>
        </p:spPr>
        <p:txBody>
          <a:bodyPr/>
          <a:lstStyle/>
          <a:p>
            <a:r>
              <a:rPr lang="en-US" altLang="en-US"/>
              <a:t>Утицај физичког тренинга на КВС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1C452A9A-AC98-42C8-BC68-6E42B89EA5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r>
              <a:rPr lang="en-US" altLang="en-US"/>
              <a:t> Особе са  добром физичком кондицијом </a:t>
            </a:r>
            <a:r>
              <a:rPr lang="en-US" altLang="en-US" u="sng"/>
              <a:t>2 пута мање обољевају од КВ</a:t>
            </a:r>
          </a:p>
          <a:p>
            <a:r>
              <a:rPr lang="en-US" altLang="en-US"/>
              <a:t>Срчана фреквенција (пол,старост,поло</a:t>
            </a:r>
            <a:r>
              <a:rPr lang="sr-Cyrl-CS" altLang="en-US"/>
              <a:t>ж</a:t>
            </a:r>
            <a:r>
              <a:rPr lang="en-US" altLang="en-US"/>
              <a:t>ај тела, спољашња средина,ВНС..)  210-ГОД +5</a:t>
            </a:r>
          </a:p>
          <a:p>
            <a:r>
              <a:rPr lang="en-US" altLang="en-US"/>
              <a:t>Ударни волумен 90 мл код одрасле нетрениране особе</a:t>
            </a:r>
          </a:p>
          <a:p>
            <a:r>
              <a:rPr lang="en-US" altLang="en-US"/>
              <a:t>Минутни волумен</a:t>
            </a:r>
          </a:p>
          <a:p>
            <a:r>
              <a:rPr lang="en-US" altLang="en-US"/>
              <a:t>Фреквенција дисања 14 до 16/мин</a:t>
            </a:r>
            <a:r>
              <a:rPr lang="sr-Cyrl-CS" altLang="en-US"/>
              <a:t>&gt;</a:t>
            </a:r>
            <a:r>
              <a:rPr lang="en-US" altLang="en-US"/>
              <a:t>40 до 50 у напору; 5до7 литара/мин</a:t>
            </a:r>
            <a:r>
              <a:rPr lang="sr-Cyrl-CS" altLang="en-US"/>
              <a:t>&gt;</a:t>
            </a:r>
            <a:r>
              <a:rPr lang="en-US" altLang="en-US"/>
              <a:t> 80-100 литара/мин</a:t>
            </a:r>
          </a:p>
          <a:p>
            <a:endParaRPr lang="en-US" altLang="en-US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68B84233-EF45-40AC-AA5B-3A91EE748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356C2F-EDD9-42A4-B165-0B8CC76CBA6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AFE77722-12E9-4A97-8022-FB9EB723B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/>
              <a:t>Утицај физичког тренинга на КВС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2FA257A2-79BD-4E41-A8EA-F7D319C82A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4313" y="1285875"/>
            <a:ext cx="8472487" cy="4840288"/>
          </a:xfrm>
        </p:spPr>
        <p:txBody>
          <a:bodyPr/>
          <a:lstStyle/>
          <a:p>
            <a:r>
              <a:rPr lang="en-US" altLang="en-US"/>
              <a:t>Коронарни проток 60 до70 мл/мин у миру повећава се 5 пута у напору</a:t>
            </a:r>
          </a:p>
          <a:p>
            <a:r>
              <a:rPr lang="en-US" altLang="en-US"/>
              <a:t>Енергетске потребе 1,25 </a:t>
            </a:r>
            <a:r>
              <a:rPr lang="sr-Cyrl-CS" altLang="en-US"/>
              <a:t>к</a:t>
            </a:r>
            <a:r>
              <a:rPr lang="en-US" altLang="en-US"/>
              <a:t>ал/мин или 0,25 л/мин кисеоника у миру повећавају се 15 до 20 пута у напору</a:t>
            </a:r>
          </a:p>
          <a:p>
            <a:r>
              <a:rPr lang="en-US" altLang="en-US"/>
              <a:t>Дуготрајни физички </a:t>
            </a:r>
            <a:r>
              <a:rPr lang="en-US" altLang="en-US" u="sng"/>
              <a:t>тренинг даје резултате 2-6</a:t>
            </a:r>
            <a:r>
              <a:rPr lang="sr-Cyrl-CS" altLang="en-US" u="sng"/>
              <a:t>.</a:t>
            </a:r>
            <a:r>
              <a:rPr lang="en-US" altLang="en-US" u="sng"/>
              <a:t> недеље од почетка:</a:t>
            </a:r>
            <a:r>
              <a:rPr lang="en-US" altLang="en-US"/>
              <a:t> повећава се мишићна маса,волумен леве коморе, контрактилност миокарда,смањује ТА и пулс.</a:t>
            </a:r>
            <a:r>
              <a:rPr lang="sr-Cyrl-CS" altLang="en-US"/>
              <a:t> </a:t>
            </a:r>
            <a:r>
              <a:rPr lang="en-US" altLang="en-US"/>
              <a:t>Ефекти остају месец дана по престанк</a:t>
            </a:r>
            <a:r>
              <a:rPr lang="sr-Cyrl-CS" altLang="en-US"/>
              <a:t>у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E1D514A3-0DA1-48FD-A5BB-267FE971A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/>
              <a:t>Ефекти контролисаног дозираног тренинга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35389B04-465E-4489-95C4-74595CAA38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Редукција симптома болести</a:t>
            </a:r>
          </a:p>
          <a:p>
            <a:r>
              <a:rPr lang="en-US" altLang="en-US"/>
              <a:t>Побољшање толеранције на напор</a:t>
            </a:r>
          </a:p>
          <a:p>
            <a:r>
              <a:rPr lang="en-US" altLang="en-US"/>
              <a:t>Смањење артериосклеротског процеса</a:t>
            </a:r>
          </a:p>
          <a:p>
            <a:r>
              <a:rPr lang="en-US" altLang="en-US"/>
              <a:t>Смањење броја хоспитализација</a:t>
            </a:r>
          </a:p>
          <a:p>
            <a:r>
              <a:rPr lang="en-US" altLang="en-US"/>
              <a:t>Смањење морбидитета и морталитета</a:t>
            </a: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42D53CCA-E7CB-4F22-9E8A-EC1274DB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CD4E4D-4EED-4B0C-8A13-35F0B0FCF00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10AEE166-686A-4E44-9E53-C17889CCC6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25413"/>
            <a:ext cx="864235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Рехабилитација болесника са </a:t>
            </a:r>
            <a:br>
              <a:rPr lang="en-US" altLang="en-US" b="1"/>
            </a:br>
            <a:r>
              <a:rPr lang="en-US" altLang="en-US" b="1"/>
              <a:t>акутним инфарктом миокарда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B1D55C81-BC6F-4906-B9FD-098587BBA6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7375" cy="4752975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/>
              <a:t>Од 1951. нова ера у кардиоваскуларној рехабилитацији</a:t>
            </a:r>
          </a:p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/>
              <a:t>До тада се сматрало да је након инфаркта миокарда потребно апсолутно мировање у трајању од најмање 6 недеља (за стварање фиброзног ожиљка)</a:t>
            </a:r>
          </a:p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/>
              <a:t>Сматрано је да физичка ативност у раној фази након АИМ може условити настанак дилатације тј. формирања вентрикуларних анеуризми или руптуре срца</a:t>
            </a:r>
          </a:p>
        </p:txBody>
      </p:sp>
      <p:sp>
        <p:nvSpPr>
          <p:cNvPr id="54276" name="Slide Number Placeholder 1">
            <a:extLst>
              <a:ext uri="{FF2B5EF4-FFF2-40B4-BE49-F238E27FC236}">
                <a16:creationId xmlns:a16="http://schemas.microsoft.com/office/drawing/2014/main" id="{F0095A45-FE73-466F-8E91-5F4750E18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E1BA82-6F29-4EE1-ADE9-32F951E117FC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8F23D632-33A7-4B24-8603-F10C85DAC6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25413"/>
            <a:ext cx="864235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Параметри који указују на </a:t>
            </a:r>
            <a:br>
              <a:rPr lang="en-US" altLang="en-US" b="1"/>
            </a:br>
            <a:r>
              <a:rPr lang="en-US" altLang="en-US" b="1"/>
              <a:t>постојање А</a:t>
            </a:r>
            <a:r>
              <a:rPr lang="sr-Latn-CS" altLang="en-US" b="1"/>
              <a:t>I</a:t>
            </a:r>
            <a:r>
              <a:rPr lang="en-US" altLang="en-US" b="1"/>
              <a:t>М-а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55180F08-4050-45EF-A4C6-01D6D29F63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18487" cy="5030787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sr-Cyrl-CS" altLang="en-US" sz="2400" dirty="0"/>
              <a:t>1. </a:t>
            </a:r>
            <a:r>
              <a:rPr lang="en-US" altLang="en-US" sz="2400" dirty="0" err="1"/>
              <a:t>Трајање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ангинозног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ду</a:t>
            </a:r>
            <a:r>
              <a:rPr lang="sr-Cyrl-CS" altLang="en-US" sz="2400" dirty="0"/>
              <a:t>ж</a:t>
            </a:r>
            <a:r>
              <a:rPr lang="en-US" altLang="en-US" sz="2400" dirty="0"/>
              <a:t>е </a:t>
            </a:r>
            <a:r>
              <a:rPr lang="en-US" altLang="en-US" sz="2400" dirty="0" err="1"/>
              <a:t>од</a:t>
            </a:r>
            <a:r>
              <a:rPr lang="en-US" altLang="en-US" sz="2400" dirty="0"/>
              <a:t> 30 min (</a:t>
            </a:r>
            <a:r>
              <a:rPr lang="en-US" altLang="en-US" sz="2400" dirty="0" err="1"/>
              <a:t>бол</a:t>
            </a:r>
            <a:r>
              <a:rPr lang="en-US" altLang="en-US" sz="2400" dirty="0"/>
              <a:t>  у </a:t>
            </a:r>
            <a:r>
              <a:rPr lang="en-US" altLang="en-US" sz="2400" dirty="0" err="1"/>
              <a:t>прекордијуму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вилици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рамену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врату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прстима</a:t>
            </a:r>
            <a:r>
              <a:rPr lang="en-US" altLang="en-US" sz="2400" dirty="0"/>
              <a:t> </a:t>
            </a:r>
            <a:r>
              <a:rPr lang="sr-Cyrl-CS" altLang="en-US" sz="2400" dirty="0"/>
              <a:t>ш</a:t>
            </a:r>
            <a:r>
              <a:rPr lang="en-US" altLang="en-US" sz="2400" dirty="0" err="1"/>
              <a:t>аке</a:t>
            </a:r>
            <a:r>
              <a:rPr lang="en-US" altLang="en-US" sz="2400" dirty="0"/>
              <a:t>, у </a:t>
            </a:r>
            <a:r>
              <a:rPr lang="en-US" altLang="en-US" sz="2400" dirty="0" err="1"/>
              <a:t>пределу</a:t>
            </a:r>
            <a:r>
              <a:rPr lang="en-US" altLang="en-US" sz="2400" dirty="0"/>
              <a:t> 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елуца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трњење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леве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руке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др</a:t>
            </a:r>
            <a:r>
              <a:rPr lang="en-US" altLang="en-US" sz="2400" dirty="0"/>
              <a:t>) 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altLang="en-US" sz="2400" dirty="0"/>
              <a:t>2.</a:t>
            </a:r>
            <a:r>
              <a:rPr lang="sr-Cyrl-CS" altLang="en-US" sz="2400" dirty="0"/>
              <a:t> </a:t>
            </a:r>
            <a:r>
              <a:rPr lang="en-US" altLang="en-US" sz="2400" dirty="0"/>
              <a:t>ЕКГ </a:t>
            </a:r>
            <a:r>
              <a:rPr lang="en-US" altLang="en-US" sz="2400" dirty="0" err="1"/>
              <a:t>промене</a:t>
            </a:r>
            <a:r>
              <a:rPr lang="en-US" altLang="en-US" sz="2400" dirty="0"/>
              <a:t> (</a:t>
            </a:r>
            <a:r>
              <a:rPr lang="sr-Latn-CS" altLang="en-US" sz="2400" dirty="0"/>
              <a:t>S-</a:t>
            </a:r>
            <a:r>
              <a:rPr lang="en-US" altLang="en-US" sz="2400" dirty="0"/>
              <a:t>Т </a:t>
            </a:r>
            <a:r>
              <a:rPr lang="en-US" altLang="en-US" sz="2400" dirty="0" err="1"/>
              <a:t>елевација</a:t>
            </a:r>
            <a:r>
              <a:rPr lang="en-US" altLang="en-US" sz="2400" dirty="0"/>
              <a:t>/</a:t>
            </a:r>
            <a:r>
              <a:rPr lang="sr-Latn-CS" altLang="en-US" sz="2400" dirty="0"/>
              <a:t>S</a:t>
            </a:r>
            <a:r>
              <a:rPr lang="en-US" altLang="en-US" sz="2400" dirty="0"/>
              <a:t>-Т </a:t>
            </a:r>
            <a:r>
              <a:rPr lang="en-US" altLang="en-US" sz="2400" dirty="0" err="1"/>
              <a:t>депресија</a:t>
            </a:r>
            <a:r>
              <a:rPr lang="en-US" altLang="en-US" sz="2400" dirty="0"/>
              <a:t> &gt;1-2 mm, Q-</a:t>
            </a:r>
            <a:r>
              <a:rPr lang="en-US" altLang="en-US" sz="2400" dirty="0" err="1"/>
              <a:t>зубац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негативан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талас</a:t>
            </a:r>
            <a:r>
              <a:rPr lang="en-US" altLang="en-US" sz="2400" dirty="0"/>
              <a:t>-Т) 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altLang="en-US" sz="2400" dirty="0"/>
              <a:t>3.</a:t>
            </a:r>
            <a:r>
              <a:rPr lang="sr-Cyrl-CS" altLang="en-US" sz="2400" dirty="0"/>
              <a:t> </a:t>
            </a:r>
            <a:r>
              <a:rPr lang="en-US" altLang="en-US" sz="2400" dirty="0" err="1"/>
              <a:t>Позитиван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биохуморални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синдром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некрозе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миокарда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пове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ан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ниво</a:t>
            </a:r>
            <a:r>
              <a:rPr lang="en-US" altLang="en-US" sz="2400" dirty="0"/>
              <a:t> </a:t>
            </a:r>
            <a:r>
              <a:rPr lang="sr-Latn-CS" altLang="en-US" sz="2400" dirty="0"/>
              <a:t>CPK</a:t>
            </a:r>
            <a:r>
              <a:rPr lang="en-US" altLang="en-US" sz="2400" dirty="0"/>
              <a:t>, </a:t>
            </a:r>
            <a:r>
              <a:rPr lang="sr-Latn-CS" altLang="en-US" sz="2400" dirty="0"/>
              <a:t>LDH</a:t>
            </a:r>
            <a:r>
              <a:rPr lang="en-US" altLang="en-US" sz="2400" dirty="0"/>
              <a:t>, </a:t>
            </a:r>
            <a:r>
              <a:rPr lang="sr-Latn-CS" altLang="en-US" sz="2400" dirty="0"/>
              <a:t>HBDH</a:t>
            </a:r>
            <a:r>
              <a:rPr lang="en-US" altLang="en-US" sz="2400" dirty="0"/>
              <a:t>, </a:t>
            </a:r>
            <a:r>
              <a:rPr lang="sr-Latn-CS" altLang="en-US" sz="2400" dirty="0"/>
              <a:t>L</a:t>
            </a:r>
            <a:r>
              <a:rPr lang="en-US" altLang="en-US" sz="2400" dirty="0"/>
              <a:t>е, </a:t>
            </a:r>
            <a:r>
              <a:rPr lang="sr-Latn-CS" altLang="en-US" sz="2400" dirty="0"/>
              <a:t>Tr </a:t>
            </a:r>
            <a:r>
              <a:rPr lang="en-US" altLang="en-US" sz="2400" dirty="0"/>
              <a:t>у </a:t>
            </a:r>
            <a:r>
              <a:rPr lang="en-US" altLang="en-US" sz="2400" dirty="0" err="1"/>
              <a:t>крви</a:t>
            </a:r>
            <a:r>
              <a:rPr lang="en-US" altLang="en-US" sz="2400" dirty="0"/>
              <a:t>);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en-US" altLang="en-US" sz="2400" dirty="0"/>
              <a:t>    </a:t>
            </a:r>
            <a:r>
              <a:rPr lang="sr-Latn-CS" altLang="en-US" sz="2400" dirty="0"/>
              <a:t>CPK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код</a:t>
            </a:r>
            <a:r>
              <a:rPr lang="en-US" altLang="en-US" sz="2400" dirty="0"/>
              <a:t> А</a:t>
            </a:r>
            <a:r>
              <a:rPr lang="sr-Latn-CS" altLang="en-US" sz="2400" dirty="0"/>
              <a:t>I</a:t>
            </a:r>
            <a:r>
              <a:rPr lang="en-US" altLang="en-US" sz="2400" dirty="0"/>
              <a:t>М-а </a:t>
            </a:r>
            <a:r>
              <a:rPr lang="en-US" altLang="en-US" sz="2400" dirty="0" err="1"/>
              <a:t>пове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ава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најмање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двоструко</a:t>
            </a:r>
            <a:endParaRPr lang="en-US" altLang="en-US" sz="2400" dirty="0"/>
          </a:p>
        </p:txBody>
      </p:sp>
      <p:sp>
        <p:nvSpPr>
          <p:cNvPr id="55300" name="Slide Number Placeholder 1">
            <a:extLst>
              <a:ext uri="{FF2B5EF4-FFF2-40B4-BE49-F238E27FC236}">
                <a16:creationId xmlns:a16="http://schemas.microsoft.com/office/drawing/2014/main" id="{97BFD6FD-9C23-42C2-96B9-A18221349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F363F29-182B-433B-8CC4-4C5FF51475AD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Naslov 1">
            <a:extLst>
              <a:ext uri="{FF2B5EF4-FFF2-40B4-BE49-F238E27FC236}">
                <a16:creationId xmlns:a16="http://schemas.microsoft.com/office/drawing/2014/main" id="{279BB759-2A86-41AC-8225-993C68CBDF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42350" cy="993775"/>
          </a:xfrm>
        </p:spPr>
        <p:txBody>
          <a:bodyPr/>
          <a:lstStyle/>
          <a:p>
            <a:r>
              <a:rPr lang="en-US" altLang="en-US" b="1"/>
              <a:t>Услови за започињање програма рехабилитације</a:t>
            </a:r>
          </a:p>
        </p:txBody>
      </p:sp>
      <p:sp>
        <p:nvSpPr>
          <p:cNvPr id="56323" name="Čuvar mesta za sadržaj 2">
            <a:extLst>
              <a:ext uri="{FF2B5EF4-FFF2-40B4-BE49-F238E27FC236}">
                <a16:creationId xmlns:a16="http://schemas.microsoft.com/office/drawing/2014/main" id="{25774011-D08D-4F9F-A92F-654D8DCA81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Завршена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еволуција</a:t>
            </a:r>
            <a:r>
              <a:rPr lang="en-US" altLang="en-US" sz="2400" dirty="0"/>
              <a:t> АИМ</a:t>
            </a:r>
            <a:r>
              <a:rPr lang="sr-Cyrl-CS" altLang="en-US" sz="2400" dirty="0"/>
              <a:t> (ензими)</a:t>
            </a:r>
            <a:endParaRPr lang="en-US" altLang="en-US" sz="2400" dirty="0"/>
          </a:p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бола</a:t>
            </a:r>
            <a:r>
              <a:rPr lang="en-US" altLang="en-US" sz="2400" dirty="0"/>
              <a:t> у</a:t>
            </a:r>
            <a:r>
              <a:rPr lang="sr-Cyrl-CS" altLang="en-US" sz="2400" dirty="0"/>
              <a:t> грудима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последњих</a:t>
            </a:r>
            <a:r>
              <a:rPr lang="en-US" altLang="en-US" sz="2400" dirty="0"/>
              <a:t> 24 h</a:t>
            </a:r>
          </a:p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Стабилан</a:t>
            </a:r>
            <a:r>
              <a:rPr lang="en-US" altLang="en-US" sz="2400" dirty="0"/>
              <a:t> ТА у </a:t>
            </a:r>
            <a:r>
              <a:rPr lang="en-US" altLang="en-US" sz="2400" dirty="0" err="1"/>
              <a:t>последњих</a:t>
            </a:r>
            <a:r>
              <a:rPr lang="en-US" altLang="en-US" sz="2400" dirty="0"/>
              <a:t> 24 h</a:t>
            </a:r>
          </a:p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знакова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срчане</a:t>
            </a:r>
            <a:r>
              <a:rPr lang="en-US" altLang="en-US" sz="2400" dirty="0"/>
              <a:t> </a:t>
            </a:r>
            <a:r>
              <a:rPr lang="sr-Cyrl-CS" altLang="en-US" sz="2400" dirty="0"/>
              <a:t>слабости</a:t>
            </a:r>
            <a:endParaRPr lang="en-US" altLang="en-US" sz="2400" dirty="0"/>
          </a:p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поремећаја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срчаног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ритма</a:t>
            </a:r>
            <a:endParaRPr lang="en-US" altLang="en-US" sz="2400" dirty="0"/>
          </a:p>
          <a:p>
            <a:pPr marL="457200" indent="-457200">
              <a:spcBef>
                <a:spcPts val="2400"/>
              </a:spcBef>
              <a:buFont typeface="Calibri" panose="020F0502020204030204" pitchFamily="34" charset="0"/>
              <a:buAutoNum type="arabicPeriod"/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тромбоемболијских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компликација</a:t>
            </a:r>
            <a:endParaRPr lang="en-US" altLang="en-US" sz="2400" dirty="0"/>
          </a:p>
        </p:txBody>
      </p:sp>
      <p:sp>
        <p:nvSpPr>
          <p:cNvPr id="56324" name="Čuvar mesta za broj slajda 3">
            <a:extLst>
              <a:ext uri="{FF2B5EF4-FFF2-40B4-BE49-F238E27FC236}">
                <a16:creationId xmlns:a16="http://schemas.microsoft.com/office/drawing/2014/main" id="{D4896C17-7937-4950-83F2-4FF5B3F48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BE490A-01AA-48E0-B0BF-C1245204ACB6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FABCC8B4-F113-43CF-8FB8-912F1E08B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 sz="4000"/>
              <a:t>Разлози</a:t>
            </a:r>
            <a:r>
              <a:rPr lang="sr-Latn-CS" altLang="en-US" sz="4000"/>
              <a:t> </a:t>
            </a:r>
            <a:r>
              <a:rPr lang="sr-Cyrl-CS" altLang="en-US" sz="4000"/>
              <a:t>за</a:t>
            </a:r>
            <a:r>
              <a:rPr lang="sr-Latn-CS" altLang="en-US" sz="4000"/>
              <a:t> </a:t>
            </a:r>
            <a:r>
              <a:rPr lang="sr-Cyrl-CS" altLang="en-US" sz="4000"/>
              <a:t>рану</a:t>
            </a:r>
            <a:r>
              <a:rPr lang="sr-Latn-CS" altLang="en-US" sz="4000"/>
              <a:t> </a:t>
            </a:r>
            <a:r>
              <a:rPr lang="sr-Cyrl-CS" altLang="en-US" sz="4000"/>
              <a:t>рехабилитацију</a:t>
            </a:r>
            <a:r>
              <a:rPr lang="sr-Latn-CS" altLang="en-US" sz="4000"/>
              <a:t> </a:t>
            </a:r>
            <a:r>
              <a:rPr lang="sr-Cyrl-CS" altLang="en-US" sz="4000"/>
              <a:t>АИМ</a:t>
            </a:r>
            <a:endParaRPr lang="sr-Latn-CS" altLang="en-US" sz="4000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82624F0B-5384-42BF-B26C-47DE28880C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Кардиолошки</a:t>
            </a:r>
            <a:r>
              <a:rPr lang="sr-Latn-CS" altLang="en-US"/>
              <a:t> (Levine, L</a:t>
            </a:r>
            <a:r>
              <a:rPr lang="sr-Cyrl-CS" altLang="en-US"/>
              <a:t>о</a:t>
            </a:r>
            <a:r>
              <a:rPr lang="sr-Latn-CS" altLang="en-US"/>
              <a:t>wn 1951.)</a:t>
            </a:r>
          </a:p>
          <a:p>
            <a:pPr eaLnBrk="1" hangingPunct="1"/>
            <a:r>
              <a:rPr lang="sr-Cyrl-CS" altLang="en-US"/>
              <a:t>Очување</a:t>
            </a:r>
            <a:r>
              <a:rPr lang="sr-Latn-CS" altLang="en-US"/>
              <a:t> </a:t>
            </a:r>
            <a:r>
              <a:rPr lang="sr-Cyrl-CS" altLang="en-US"/>
              <a:t>мишићне</a:t>
            </a:r>
            <a:r>
              <a:rPr lang="sr-Latn-CS" altLang="en-US"/>
              <a:t> </a:t>
            </a:r>
            <a:r>
              <a:rPr lang="sr-Cyrl-CS" altLang="en-US"/>
              <a:t>масе</a:t>
            </a:r>
            <a:endParaRPr lang="sr-Latn-CS" altLang="en-US"/>
          </a:p>
          <a:p>
            <a:pPr eaLnBrk="1" hangingPunct="1"/>
            <a:r>
              <a:rPr lang="sr-Cyrl-CS" altLang="en-US"/>
              <a:t>Коагуабилност</a:t>
            </a:r>
            <a:r>
              <a:rPr lang="sr-Latn-CS" altLang="en-US"/>
              <a:t> </a:t>
            </a:r>
            <a:r>
              <a:rPr lang="sr-Cyrl-CS" altLang="en-US"/>
              <a:t>крви</a:t>
            </a:r>
            <a:endParaRPr lang="sr-Latn-CS" altLang="en-US"/>
          </a:p>
          <a:p>
            <a:pPr eaLnBrk="1" hangingPunct="1"/>
            <a:r>
              <a:rPr lang="sr-Cyrl-CS" altLang="en-US"/>
              <a:t>Деминерализација</a:t>
            </a:r>
            <a:r>
              <a:rPr lang="sr-Latn-CS" altLang="en-US"/>
              <a:t> </a:t>
            </a:r>
            <a:r>
              <a:rPr lang="sr-Cyrl-CS" altLang="en-US"/>
              <a:t>костију</a:t>
            </a:r>
            <a:endParaRPr lang="sr-Latn-CS" altLang="en-US"/>
          </a:p>
          <a:p>
            <a:pPr eaLnBrk="1" hangingPunct="1"/>
            <a:r>
              <a:rPr lang="sr-Cyrl-CS" altLang="en-US"/>
              <a:t>Негативни</a:t>
            </a:r>
            <a:r>
              <a:rPr lang="sr-Latn-CS" altLang="en-US"/>
              <a:t> </a:t>
            </a:r>
            <a:r>
              <a:rPr lang="sr-Cyrl-CS" altLang="en-US"/>
              <a:t>азотни</a:t>
            </a:r>
            <a:r>
              <a:rPr lang="sr-Latn-CS" altLang="en-US"/>
              <a:t> </a:t>
            </a:r>
            <a:r>
              <a:rPr lang="sr-Cyrl-CS" altLang="en-US"/>
              <a:t>баланс</a:t>
            </a:r>
            <a:r>
              <a:rPr lang="sr-Latn-CS" altLang="en-US"/>
              <a:t>...</a:t>
            </a:r>
            <a:endParaRPr lang="en-GB" altLang="en-US"/>
          </a:p>
          <a:p>
            <a:pPr eaLnBrk="1" hangingPunct="1"/>
            <a:r>
              <a:rPr lang="sr-Cyrl-CS" altLang="en-US"/>
              <a:t>Економски</a:t>
            </a:r>
            <a:r>
              <a:rPr lang="en-GB" altLang="en-US"/>
              <a:t>:</a:t>
            </a:r>
            <a:r>
              <a:rPr lang="sr-Latn-CS" altLang="en-US"/>
              <a:t> </a:t>
            </a:r>
            <a:r>
              <a:rPr lang="sr-Cyrl-CS" altLang="en-US"/>
              <a:t>најефикаснији</a:t>
            </a:r>
            <a:r>
              <a:rPr lang="en-GB" altLang="en-US"/>
              <a:t> </a:t>
            </a:r>
            <a:r>
              <a:rPr lang="sr-Cyrl-CS" altLang="en-US"/>
              <a:t>и</a:t>
            </a:r>
            <a:r>
              <a:rPr lang="en-GB" altLang="en-US"/>
              <a:t> </a:t>
            </a:r>
            <a:r>
              <a:rPr lang="sr-Cyrl-CS" altLang="en-US"/>
              <a:t>економски</a:t>
            </a:r>
            <a:r>
              <a:rPr lang="en-GB" altLang="en-US"/>
              <a:t> </a:t>
            </a:r>
            <a:r>
              <a:rPr lang="sr-Cyrl-CS" altLang="en-US"/>
              <a:t>најисплативији</a:t>
            </a:r>
            <a:r>
              <a:rPr lang="en-GB" altLang="en-US"/>
              <a:t> </a:t>
            </a:r>
            <a:r>
              <a:rPr lang="sr-Cyrl-CS" altLang="en-US"/>
              <a:t>приступ</a:t>
            </a:r>
          </a:p>
          <a:p>
            <a:pPr eaLnBrk="1" hangingPunct="1"/>
            <a:r>
              <a:rPr lang="sr-Cyrl-CS" altLang="en-US"/>
              <a:t>Сигурност у ниво оптерећења</a:t>
            </a:r>
            <a:r>
              <a:rPr lang="en-GB" altLang="en-US"/>
              <a:t> </a:t>
            </a:r>
            <a:endParaRPr lang="sr-Latn-CS" altLang="en-US"/>
          </a:p>
          <a:p>
            <a:pPr eaLnBrk="1" hangingPunct="1"/>
            <a:endParaRPr lang="sr-Latn-CS" altLang="en-US"/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667FB2BA-37C2-44B3-8C9A-8C6F0D1EB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143000"/>
          </a:xfrm>
        </p:spPr>
        <p:txBody>
          <a:bodyPr/>
          <a:lstStyle/>
          <a:p>
            <a:pPr eaLnBrk="1" hangingPunct="1"/>
            <a:r>
              <a:rPr lang="en-US" altLang="en-US" b="1" dirty="0" err="1">
                <a:solidFill>
                  <a:schemeClr val="tx1"/>
                </a:solidFill>
              </a:rPr>
              <a:t>Оп</a:t>
            </a:r>
            <a:r>
              <a:rPr lang="sr-Cyrl-CS" altLang="en-US" b="1" dirty="0">
                <a:solidFill>
                  <a:schemeClr val="tx1"/>
                </a:solidFill>
              </a:rPr>
              <a:t>ш</a:t>
            </a:r>
            <a:r>
              <a:rPr lang="en-US" altLang="en-US" b="1" dirty="0" err="1">
                <a:solidFill>
                  <a:schemeClr val="tx1"/>
                </a:solidFill>
              </a:rPr>
              <a:t>те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sr-Cyrl-CS" altLang="en-US" b="1" dirty="0">
                <a:solidFill>
                  <a:schemeClr val="tx1"/>
                </a:solidFill>
              </a:rPr>
              <a:t>к</a:t>
            </a:r>
            <a:r>
              <a:rPr lang="en-US" altLang="en-US" b="1" dirty="0" err="1"/>
              <a:t>онтраиндикације</a:t>
            </a:r>
            <a:r>
              <a:rPr lang="en-US" altLang="en-US" b="1" dirty="0"/>
              <a:t> </a:t>
            </a:r>
            <a:r>
              <a:rPr lang="en-US" altLang="en-US" b="1" dirty="0" err="1"/>
              <a:t>за</a:t>
            </a:r>
            <a:r>
              <a:rPr lang="en-US" altLang="en-US" b="1" dirty="0"/>
              <a:t> </a:t>
            </a:r>
            <a:br>
              <a:rPr lang="en-US" altLang="en-US" b="1" dirty="0"/>
            </a:br>
            <a:r>
              <a:rPr lang="en-US" altLang="en-US" b="1" dirty="0" err="1"/>
              <a:t>рехабилитацију</a:t>
            </a:r>
            <a:r>
              <a:rPr lang="en-US" altLang="en-US" b="1" dirty="0"/>
              <a:t> </a:t>
            </a:r>
            <a:r>
              <a:rPr lang="en-US" altLang="en-US" b="1" dirty="0" err="1"/>
              <a:t>након</a:t>
            </a:r>
            <a:r>
              <a:rPr lang="en-US" altLang="en-US" b="1" dirty="0"/>
              <a:t> А</a:t>
            </a:r>
            <a:r>
              <a:rPr lang="sr-Latn-CS" altLang="en-US" b="1" dirty="0"/>
              <a:t>I</a:t>
            </a:r>
            <a:r>
              <a:rPr lang="en-US" altLang="en-US" b="1" dirty="0"/>
              <a:t>М-а</a:t>
            </a:r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D7CA520A-17F4-47A8-A67D-06B3F270AD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285875"/>
            <a:ext cx="8496300" cy="4951413"/>
          </a:xfrm>
        </p:spPr>
        <p:txBody>
          <a:bodyPr/>
          <a:lstStyle/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altLang="en-US"/>
              <a:t>хипотензија </a:t>
            </a:r>
            <a:r>
              <a:rPr lang="en-US" altLang="en-US">
                <a:cs typeface="Times New Roman" panose="02020603050405020304" pitchFamily="18" charset="0"/>
              </a:rPr>
              <a:t>˂</a:t>
            </a:r>
            <a:r>
              <a:rPr lang="en-US" altLang="en-US"/>
              <a:t> 90/60 </a:t>
            </a:r>
            <a:r>
              <a:rPr lang="sr-Latn-CS" altLang="en-US"/>
              <a:t>mm Hg</a:t>
            </a:r>
            <a:r>
              <a:rPr lang="en-US" altLang="en-US"/>
              <a:t>, </a:t>
            </a:r>
            <a:endParaRPr lang="sr-Cyrl-CS" altLang="en-US"/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sr-Latn-CS" altLang="en-US"/>
              <a:t>H</a:t>
            </a:r>
            <a:r>
              <a:rPr lang="en-US" altLang="en-US"/>
              <a:t>ТА </a:t>
            </a:r>
            <a:r>
              <a:rPr lang="en-US" altLang="en-US">
                <a:cs typeface="Arial" panose="020B0604020202020204" pitchFamily="34" charset="0"/>
              </a:rPr>
              <a:t>&gt;</a:t>
            </a:r>
            <a:r>
              <a:rPr lang="en-US" altLang="en-US"/>
              <a:t> 200/120 </a:t>
            </a:r>
            <a:r>
              <a:rPr lang="sr-Latn-CS" altLang="en-US"/>
              <a:t>mm Hg</a:t>
            </a:r>
            <a:r>
              <a:rPr lang="en-US" altLang="en-US"/>
              <a:t>,</a:t>
            </a:r>
            <a:endParaRPr lang="en-US" altLang="en-US">
              <a:cs typeface="Arial" panose="020B0604020202020204" pitchFamily="34" charset="0"/>
            </a:endParaRPr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altLang="en-US"/>
              <a:t>тахикардија </a:t>
            </a:r>
            <a:r>
              <a:rPr lang="en-US" altLang="en-US">
                <a:cs typeface="Arial" panose="020B0604020202020204" pitchFamily="34" charset="0"/>
              </a:rPr>
              <a:t>&gt;</a:t>
            </a:r>
            <a:r>
              <a:rPr lang="en-US" altLang="en-US"/>
              <a:t> 120/min </a:t>
            </a:r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altLang="en-US"/>
              <a:t>брадикардија </a:t>
            </a:r>
            <a:r>
              <a:rPr lang="en-US" altLang="en-US">
                <a:cs typeface="Times New Roman" panose="02020603050405020304" pitchFamily="18" charset="0"/>
              </a:rPr>
              <a:t>˂</a:t>
            </a:r>
            <a:r>
              <a:rPr lang="en-US" altLang="en-US"/>
              <a:t> 50/min </a:t>
            </a:r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altLang="en-US"/>
              <a:t>фебрилност </a:t>
            </a:r>
            <a:r>
              <a:rPr lang="en-US" altLang="en-US">
                <a:cs typeface="Times New Roman" panose="02020603050405020304" pitchFamily="18" charset="0"/>
              </a:rPr>
              <a:t>≥</a:t>
            </a:r>
            <a:r>
              <a:rPr lang="en-US" altLang="en-US"/>
              <a:t> 38°</a:t>
            </a:r>
            <a:r>
              <a:rPr lang="sr-Latn-CS" altLang="en-US"/>
              <a:t>C</a:t>
            </a:r>
            <a:endParaRPr lang="en-US" altLang="en-US"/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altLang="en-US"/>
              <a:t>тренутно добијање трансфузије крви или плазме</a:t>
            </a:r>
            <a:endParaRPr lang="sr-Cyrl-CS" altLang="en-US"/>
          </a:p>
          <a:p>
            <a:pPr lvl="1" eaLnBrk="1" hangingPunct="1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sr-Latn-CS" altLang="en-US"/>
              <a:t>HRI</a:t>
            </a:r>
            <a:r>
              <a:rPr lang="en-US" altLang="en-US"/>
              <a:t> </a:t>
            </a:r>
          </a:p>
        </p:txBody>
      </p:sp>
      <p:sp>
        <p:nvSpPr>
          <p:cNvPr id="60420" name="Slide Number Placeholder 1">
            <a:extLst>
              <a:ext uri="{FF2B5EF4-FFF2-40B4-BE49-F238E27FC236}">
                <a16:creationId xmlns:a16="http://schemas.microsoft.com/office/drawing/2014/main" id="{91E05405-466B-4FCC-9B90-64E232BD2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B067BC-0A1B-4541-BAC6-E4FF393B730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BB8C7A2C-B335-4C00-AB31-B0EF05A896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25413"/>
            <a:ext cx="864235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Кардиоло</a:t>
            </a:r>
            <a:r>
              <a:rPr lang="sr-Cyrl-CS" altLang="en-US" b="1"/>
              <a:t>ш</a:t>
            </a:r>
            <a:r>
              <a:rPr lang="en-US" altLang="en-US" b="1"/>
              <a:t>ке контраиндикације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808B7866-B897-4181-826E-F7D4F0BAED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Нестабилна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ангина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пе</a:t>
            </a:r>
            <a:r>
              <a:rPr lang="sr-Cyrl-CS" altLang="en-US" sz="2400" dirty="0"/>
              <a:t>к</a:t>
            </a:r>
            <a:r>
              <a:rPr lang="en-US" altLang="en-US" sz="2400" dirty="0" err="1"/>
              <a:t>торис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Ср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ана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инсуфицијенција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декомпензација</a:t>
            </a:r>
            <a:r>
              <a:rPr lang="en-US" altLang="en-US" sz="2400" dirty="0"/>
              <a:t>),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Пореме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ај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аног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ритма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фибрилација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атријални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вентрикуларни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флатер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вентрикуларне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тахикардије</a:t>
            </a:r>
            <a:r>
              <a:rPr lang="en-US" altLang="en-US" sz="2400" dirty="0"/>
              <a:t>, 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есте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везане</a:t>
            </a:r>
            <a:r>
              <a:rPr lang="en-US" altLang="en-US" sz="2400" dirty="0"/>
              <a:t> </a:t>
            </a:r>
            <a:r>
              <a:rPr lang="sr-Latn-CS" altLang="en-US" sz="2400" dirty="0"/>
              <a:t>V</a:t>
            </a:r>
            <a:r>
              <a:rPr lang="en-US" altLang="en-US" sz="2400" dirty="0"/>
              <a:t>Е</a:t>
            </a:r>
            <a:r>
              <a:rPr lang="sr-Latn-CS" altLang="en-US" sz="2400" dirty="0"/>
              <a:t>S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синдром</a:t>
            </a:r>
            <a:r>
              <a:rPr lang="en-US" altLang="en-US" sz="2400" dirty="0"/>
              <a:t> </a:t>
            </a:r>
            <a:r>
              <a:rPr lang="sr-Latn-CS" altLang="en-US" sz="2400" dirty="0"/>
              <a:t>R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Т) и </a:t>
            </a:r>
            <a:r>
              <a:rPr lang="en-US" altLang="en-US" sz="2400" dirty="0" err="1"/>
              <a:t>др</a:t>
            </a:r>
            <a:r>
              <a:rPr lang="en-US" altLang="en-US" sz="2400" dirty="0"/>
              <a:t>;                       </a:t>
            </a:r>
            <a:r>
              <a:rPr lang="en-US" altLang="en-US" sz="2400" dirty="0" err="1"/>
              <a:t>појединачне</a:t>
            </a:r>
            <a:r>
              <a:rPr lang="en-US" altLang="en-US" sz="2400" dirty="0"/>
              <a:t> </a:t>
            </a:r>
            <a:r>
              <a:rPr lang="sr-Latn-CS" altLang="en-US" sz="2400" dirty="0"/>
              <a:t>V</a:t>
            </a:r>
            <a:r>
              <a:rPr lang="en-US" altLang="en-US" sz="2400" dirty="0"/>
              <a:t>Е</a:t>
            </a:r>
            <a:r>
              <a:rPr lang="sr-Latn-CS" altLang="en-US" sz="2400" dirty="0"/>
              <a:t>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до</a:t>
            </a:r>
            <a:r>
              <a:rPr lang="en-US" altLang="en-US" sz="2400" dirty="0"/>
              <a:t> 5/min </a:t>
            </a:r>
            <a:r>
              <a:rPr lang="en-US" altLang="en-US" sz="2400" dirty="0" err="1"/>
              <a:t>дозвољавају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рехабилитацију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Пореме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аји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спрово</a:t>
            </a:r>
            <a:r>
              <a:rPr lang="sr-Cyrl-CS" altLang="en-US" sz="2400" dirty="0"/>
              <a:t>ђ</a:t>
            </a:r>
            <a:r>
              <a:rPr lang="en-US" altLang="en-US" sz="2400" dirty="0" err="1"/>
              <a:t>ења</a:t>
            </a:r>
            <a:r>
              <a:rPr lang="en-US" altLang="en-US" sz="2400" dirty="0"/>
              <a:t> (</a:t>
            </a:r>
            <a:r>
              <a:rPr lang="sr-Latn-CS" altLang="en-US" sz="2400" dirty="0"/>
              <a:t>Sick sinus sindrom, S</a:t>
            </a:r>
            <a:r>
              <a:rPr lang="en-US" altLang="en-US" sz="2400" dirty="0"/>
              <a:t>А и А</a:t>
            </a:r>
            <a:r>
              <a:rPr lang="sr-Latn-CS" altLang="en-US" sz="2400" dirty="0"/>
              <a:t>V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блокови</a:t>
            </a:r>
            <a:r>
              <a:rPr lang="en-US" altLang="en-US" sz="2400" dirty="0"/>
              <a:t> </a:t>
            </a:r>
            <a:r>
              <a:rPr lang="sr-Latn-CS" altLang="en-US" sz="2400" dirty="0"/>
              <a:t>II </a:t>
            </a:r>
            <a:r>
              <a:rPr lang="en-US" altLang="en-US" sz="2400" dirty="0"/>
              <a:t>и </a:t>
            </a:r>
            <a:r>
              <a:rPr lang="sr-Latn-CS" altLang="en-US" sz="2400" dirty="0"/>
              <a:t>III</a:t>
            </a:r>
            <a:r>
              <a:rPr lang="en-US" altLang="en-US" sz="2400" dirty="0" err="1"/>
              <a:t>степена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блокови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грана</a:t>
            </a:r>
            <a:r>
              <a:rPr lang="en-US" altLang="en-US" sz="2400" dirty="0"/>
              <a:t> </a:t>
            </a:r>
            <a:r>
              <a:rPr lang="sr-Latn-CS" altLang="en-US" sz="2400" dirty="0"/>
              <a:t>Hiss</a:t>
            </a:r>
            <a:r>
              <a:rPr lang="en-US" altLang="en-US" sz="2400" dirty="0"/>
              <a:t>-</a:t>
            </a:r>
            <a:r>
              <a:rPr lang="en-US" altLang="en-US" sz="2400" dirty="0" err="1"/>
              <a:t>овог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снопа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бифасцикуларни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блок</a:t>
            </a:r>
            <a:r>
              <a:rPr lang="en-US" altLang="en-US" sz="2400" dirty="0"/>
              <a:t>);                                                               А</a:t>
            </a:r>
            <a:r>
              <a:rPr lang="sr-Latn-CS" altLang="en-US" sz="2400" dirty="0"/>
              <a:t>V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блок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првог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степена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представља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контраиндикацију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KTH 	</a:t>
            </a:r>
          </a:p>
        </p:txBody>
      </p:sp>
      <p:sp>
        <p:nvSpPr>
          <p:cNvPr id="61444" name="Slide Number Placeholder 1">
            <a:extLst>
              <a:ext uri="{FF2B5EF4-FFF2-40B4-BE49-F238E27FC236}">
                <a16:creationId xmlns:a16="http://schemas.microsoft.com/office/drawing/2014/main" id="{646497CC-82C5-47D1-87F9-64CBCF729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0E598A-FA9A-4ED8-87EE-15A7CFE97BF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C4E5F1C3-D50A-4894-889C-1544BCA62F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Кардиоло</a:t>
            </a:r>
            <a:r>
              <a:rPr lang="sr-Cyrl-CS" altLang="en-US" b="1"/>
              <a:t>ш</a:t>
            </a:r>
            <a:r>
              <a:rPr lang="en-US" altLang="en-US" b="1"/>
              <a:t>ке контраиндикације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BA898789-971D-4DC9-8EA1-04D925F0E1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97437"/>
          </a:xfrm>
        </p:spPr>
        <p:txBody>
          <a:bodyPr anchor="ctr"/>
          <a:lstStyle/>
          <a:p>
            <a:pPr eaLnBrk="1" hangingPunct="1">
              <a:spcBef>
                <a:spcPts val="1800"/>
              </a:spcBef>
            </a:pPr>
            <a:r>
              <a:rPr lang="en-US" altLang="en-US" sz="2400"/>
              <a:t>Aкутни миокардитис и перикардитис, 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sz="2400"/>
              <a:t>Неподно</a:t>
            </a:r>
            <a:r>
              <a:rPr lang="sr-Cyrl-CS" altLang="en-US" sz="2400"/>
              <a:t>ш</a:t>
            </a:r>
            <a:r>
              <a:rPr lang="en-US" altLang="en-US" sz="2400"/>
              <a:t>ење ергометријских тестова од 50 W </a:t>
            </a:r>
            <a:br>
              <a:rPr lang="en-US" altLang="en-US" sz="2400"/>
            </a:br>
            <a:r>
              <a:rPr lang="sr-Latn-CS" altLang="en-US" sz="2400"/>
              <a:t>(S</a:t>
            </a:r>
            <a:r>
              <a:rPr lang="en-US" altLang="en-US" sz="2400"/>
              <a:t>-Т депресије или елевације ви</a:t>
            </a:r>
            <a:r>
              <a:rPr lang="sr-Cyrl-CS" altLang="en-US" sz="2400"/>
              <a:t>ш</a:t>
            </a:r>
            <a:r>
              <a:rPr lang="en-US" altLang="en-US" sz="2400"/>
              <a:t>е од 2 mm или клини</a:t>
            </a:r>
            <a:r>
              <a:rPr lang="sr-Cyrl-CS" altLang="en-US" sz="2400"/>
              <a:t>ч</a:t>
            </a:r>
            <a:r>
              <a:rPr lang="en-US" altLang="en-US" sz="2400"/>
              <a:t>ком сликом </a:t>
            </a:r>
            <a:r>
              <a:rPr lang="sr-Latn-CS" altLang="en-US" sz="2400"/>
              <a:t>Prinz-Metal</a:t>
            </a:r>
            <a:r>
              <a:rPr lang="en-US" altLang="en-US" sz="2400"/>
              <a:t> ангине пекторис</a:t>
            </a:r>
            <a:r>
              <a:rPr lang="sr-Latn-CS" altLang="en-US" sz="2400"/>
              <a:t>)</a:t>
            </a:r>
            <a:endParaRPr lang="en-US" altLang="en-US" sz="2400"/>
          </a:p>
          <a:p>
            <a:pPr eaLnBrk="1" hangingPunct="1">
              <a:spcBef>
                <a:spcPts val="1800"/>
              </a:spcBef>
            </a:pPr>
            <a:r>
              <a:rPr lang="en-US" altLang="en-US" sz="2400"/>
              <a:t>Изра</a:t>
            </a:r>
            <a:r>
              <a:rPr lang="sr-Cyrl-CS" altLang="en-US" sz="2400"/>
              <a:t>ж</a:t>
            </a:r>
            <a:r>
              <a:rPr lang="en-US" altLang="en-US" sz="2400"/>
              <a:t>ен тромбофлебитис екстремитета или тромбоза унутар ср</a:t>
            </a:r>
            <a:r>
              <a:rPr lang="sr-Cyrl-CS" altLang="en-US" sz="2400"/>
              <a:t>ч</a:t>
            </a:r>
            <a:r>
              <a:rPr lang="en-US" altLang="en-US" sz="2400"/>
              <a:t>ане </a:t>
            </a:r>
            <a:r>
              <a:rPr lang="sr-Cyrl-CS" altLang="en-US" sz="2400"/>
              <a:t>ш</a:t>
            </a:r>
            <a:r>
              <a:rPr lang="en-US" altLang="en-US" sz="2400"/>
              <a:t>упљине  </a:t>
            </a:r>
            <a:endParaRPr lang="sr-Latn-CS" altLang="en-US" sz="2400"/>
          </a:p>
          <a:p>
            <a:pPr eaLnBrk="1" hangingPunct="1">
              <a:spcBef>
                <a:spcPts val="1800"/>
              </a:spcBef>
            </a:pPr>
            <a:r>
              <a:rPr lang="en-US" altLang="en-US" sz="2400"/>
              <a:t>тромбофлебитис и флеботромбоза екстремитета су контраиндикација за КТХ, али се мо</a:t>
            </a:r>
            <a:r>
              <a:rPr lang="sr-Cyrl-CS" altLang="en-US" sz="2400"/>
              <a:t>ж</a:t>
            </a:r>
            <a:r>
              <a:rPr lang="en-US" altLang="en-US" sz="2400"/>
              <a:t>е спровести позиционирање и блага мануелна маса</a:t>
            </a:r>
            <a:r>
              <a:rPr lang="sr-Cyrl-CS" altLang="en-US" sz="2400"/>
              <a:t>ж</a:t>
            </a:r>
            <a:r>
              <a:rPr lang="en-US" altLang="en-US" sz="2400"/>
              <a:t>а ради лимфне дрена</a:t>
            </a:r>
            <a:r>
              <a:rPr lang="sr-Cyrl-CS" altLang="en-US" sz="2400"/>
              <a:t>ж</a:t>
            </a:r>
            <a:r>
              <a:rPr lang="en-US" altLang="en-US" sz="2400"/>
              <a:t>е</a:t>
            </a:r>
            <a:r>
              <a:rPr lang="sr-Latn-CS" altLang="en-US" sz="2400"/>
              <a:t> </a:t>
            </a:r>
            <a:r>
              <a:rPr lang="sr-Cyrl-CS" altLang="en-US" sz="2400"/>
              <a:t>уз</a:t>
            </a:r>
            <a:r>
              <a:rPr lang="en-US" altLang="en-US" sz="2400"/>
              <a:t> ферментативне масти за утрљавање у ко</a:t>
            </a:r>
            <a:r>
              <a:rPr lang="sr-Cyrl-CS" altLang="en-US" sz="2400"/>
              <a:t>ж</a:t>
            </a:r>
            <a:r>
              <a:rPr lang="en-US" altLang="en-US" sz="2400"/>
              <a:t>у као што су</a:t>
            </a:r>
            <a:r>
              <a:rPr lang="sr-Cyrl-CS" altLang="en-US" sz="2400"/>
              <a:t> (</a:t>
            </a:r>
            <a:r>
              <a:rPr lang="en-US" altLang="en-US" sz="2400"/>
              <a:t> хепаринске масти</a:t>
            </a:r>
            <a:r>
              <a:rPr lang="sr-Cyrl-CS" altLang="en-US" sz="2400"/>
              <a:t>),</a:t>
            </a:r>
            <a:r>
              <a:rPr lang="en-US" altLang="en-US" sz="2400"/>
              <a:t> облоге од алкохола), </a:t>
            </a:r>
          </a:p>
        </p:txBody>
      </p:sp>
      <p:sp>
        <p:nvSpPr>
          <p:cNvPr id="62468" name="Slide Number Placeholder 1">
            <a:extLst>
              <a:ext uri="{FF2B5EF4-FFF2-40B4-BE49-F238E27FC236}">
                <a16:creationId xmlns:a16="http://schemas.microsoft.com/office/drawing/2014/main" id="{8D7A8AD5-C384-4839-B058-790A58BB2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CCE24E-BD4B-4E74-A8BB-EAA2EA26F2CB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>
            <a:extLst>
              <a:ext uri="{FF2B5EF4-FFF2-40B4-BE49-F238E27FC236}">
                <a16:creationId xmlns:a16="http://schemas.microsoft.com/office/drawing/2014/main" id="{3D71290B-80C8-4B3E-ABF3-897F377547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82612"/>
          </a:xfrm>
        </p:spPr>
        <p:txBody>
          <a:bodyPr/>
          <a:lstStyle/>
          <a:p>
            <a:pPr eaLnBrk="1" hangingPunct="1"/>
            <a:r>
              <a:rPr lang="sr-Cyrl-CS" altLang="en-US">
                <a:solidFill>
                  <a:schemeClr val="tx1"/>
                </a:solidFill>
              </a:rPr>
              <a:t>Кардиоваскуларне болести (КВБ)</a:t>
            </a:r>
            <a:endParaRPr lang="en-US" altLang="en-US"/>
          </a:p>
        </p:txBody>
      </p:sp>
      <p:sp>
        <p:nvSpPr>
          <p:cNvPr id="8195" name="Čuvar mesta za sadržaj 2">
            <a:extLst>
              <a:ext uri="{FF2B5EF4-FFF2-40B4-BE49-F238E27FC236}">
                <a16:creationId xmlns:a16="http://schemas.microsoft.com/office/drawing/2014/main" id="{451E5C76-1DF4-48ED-9DEF-253E99FBE51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229600" cy="5522912"/>
          </a:xfrm>
        </p:spPr>
        <p:txBody>
          <a:bodyPr anchor="ctr"/>
          <a:lstStyle/>
          <a:p>
            <a:pPr eaLnBrk="1" hangingPunct="1">
              <a:spcBef>
                <a:spcPts val="1800"/>
              </a:spcBef>
            </a:pPr>
            <a:r>
              <a:rPr lang="ru-RU" altLang="en-US" sz="2400"/>
              <a:t>КВБ су све распрострањеније и представљају велики социо – медицински и економски проблем</a:t>
            </a:r>
            <a:endParaRPr lang="en-US" altLang="en-US" sz="2400"/>
          </a:p>
          <a:p>
            <a:pPr eaLnBrk="1" hangingPunct="1">
              <a:spcBef>
                <a:spcPts val="1800"/>
              </a:spcBef>
            </a:pPr>
            <a:r>
              <a:rPr lang="sr-Cyrl-CS" altLang="en-US" sz="2400"/>
              <a:t>водећи узрок оболевања, радне неспособности, изостајања са посла и превремене смртности (пре 65. год)</a:t>
            </a:r>
            <a:endParaRPr lang="ru-RU" altLang="en-US" sz="2400"/>
          </a:p>
          <a:p>
            <a:pPr eaLnBrk="1" hangingPunct="1">
              <a:spcBef>
                <a:spcPts val="1800"/>
              </a:spcBef>
            </a:pPr>
            <a:r>
              <a:rPr lang="ru-RU" altLang="en-US" sz="2400"/>
              <a:t> Узрок су превременог пензионисања, инвалидности и умирања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en-US" sz="2400"/>
              <a:t>За њихово лечење и рехабилитацију троше се значајна финансијска средства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en-US" sz="2400">
                <a:solidFill>
                  <a:srgbClr val="FF0000"/>
                </a:solidFill>
              </a:rPr>
              <a:t>На рехабилитацију се упућује се свега 1/3 болесника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en-US" sz="2400"/>
              <a:t>Превенција ових обољења јако значајна</a:t>
            </a:r>
            <a:r>
              <a:rPr lang="en-US" altLang="en-US" sz="2400"/>
              <a:t> </a:t>
            </a:r>
            <a:r>
              <a:rPr lang="sr-Cyrl-CS" altLang="en-US" sz="2400"/>
              <a:t>( 1 дин у превенцији смањује трошкове за 8 дин у лечењу)</a:t>
            </a:r>
            <a:endParaRPr lang="en-US" altLang="en-US" sz="2400"/>
          </a:p>
        </p:txBody>
      </p:sp>
      <p:sp>
        <p:nvSpPr>
          <p:cNvPr id="8196" name="Slide Number Placeholder 1">
            <a:extLst>
              <a:ext uri="{FF2B5EF4-FFF2-40B4-BE49-F238E27FC236}">
                <a16:creationId xmlns:a16="http://schemas.microsoft.com/office/drawing/2014/main" id="{6E770680-B51E-40C8-B10B-88B6BC285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76A96C3-CABF-4965-8877-C90186D16FF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E4E60A33-F0C8-4670-BF43-C2B1EFE657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569325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Кардиолошке контраиндикације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6F3B976B-089E-4EF9-B4BB-E22B3ADFCF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351837" cy="4900612"/>
          </a:xfrm>
        </p:spPr>
        <p:txBody>
          <a:bodyPr anchor="ctr"/>
          <a:lstStyle/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en-US" altLang="en-US" sz="2400"/>
              <a:t>Е</a:t>
            </a:r>
            <a:r>
              <a:rPr lang="sr-Latn-CS" altLang="en-US" sz="2400"/>
              <a:t>CH</a:t>
            </a:r>
            <a:r>
              <a:rPr lang="en-US" altLang="en-US" sz="2400"/>
              <a:t>О-налаз који указује на уве</a:t>
            </a:r>
            <a:r>
              <a:rPr lang="sr-Cyrl-CS" altLang="en-US" sz="2400"/>
              <a:t>ћ</a:t>
            </a:r>
            <a:r>
              <a:rPr lang="en-US" altLang="en-US" sz="2400"/>
              <a:t>ање леве коморе </a:t>
            </a:r>
            <a:br>
              <a:rPr lang="en-US" altLang="en-US" sz="2400"/>
            </a:br>
            <a:r>
              <a:rPr lang="en-US" altLang="en-US" sz="2400"/>
              <a:t>ви</a:t>
            </a:r>
            <a:r>
              <a:rPr lang="sr-Cyrl-CS" altLang="en-US" sz="2400"/>
              <a:t>ш</a:t>
            </a:r>
            <a:r>
              <a:rPr lang="en-US" altLang="en-US" sz="2400"/>
              <a:t>е од 6 cm, 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en-US" altLang="en-US" sz="2400"/>
              <a:t>постојање постинфарктне анеуризме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en-US" altLang="en-US" sz="2400"/>
              <a:t>ослабљена контрактилност миокарда - смањење ејекционе фазе испод 40%, </a:t>
            </a:r>
          </a:p>
          <a:p>
            <a:pPr eaLnBrk="1" hangingPunct="1">
              <a:lnSpc>
                <a:spcPct val="130000"/>
              </a:lnSpc>
              <a:spcBef>
                <a:spcPts val="2400"/>
              </a:spcBef>
            </a:pPr>
            <a:r>
              <a:rPr lang="en-US" altLang="en-US" sz="2400"/>
              <a:t>удружене аортне мане и др. </a:t>
            </a:r>
          </a:p>
        </p:txBody>
      </p:sp>
      <p:sp>
        <p:nvSpPr>
          <p:cNvPr id="63492" name="Slide Number Placeholder 1">
            <a:extLst>
              <a:ext uri="{FF2B5EF4-FFF2-40B4-BE49-F238E27FC236}">
                <a16:creationId xmlns:a16="http://schemas.microsoft.com/office/drawing/2014/main" id="{27F0491D-9055-42A0-825F-2CF92ABC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5F0FD4-3661-4820-A100-AABBC8596707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3FFA6A91-8746-4E9E-AD2E-3E76DC9833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4450"/>
            <a:ext cx="8569325" cy="1219200"/>
          </a:xfrm>
        </p:spPr>
        <p:txBody>
          <a:bodyPr/>
          <a:lstStyle/>
          <a:p>
            <a:pPr eaLnBrk="1" hangingPunct="1"/>
            <a:r>
              <a:rPr lang="en-US" altLang="en-US" b="1"/>
              <a:t>Циљеви рехабилитације након А</a:t>
            </a:r>
            <a:r>
              <a:rPr lang="sr-Latn-CS" altLang="en-US" b="1"/>
              <a:t>I</a:t>
            </a:r>
            <a:r>
              <a:rPr lang="en-US" altLang="en-US" b="1"/>
              <a:t>М-а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9330E8F8-8CD6-4DA8-AFB5-C69820DEA9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7989887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/>
              <a:t>Обука психофизи</a:t>
            </a:r>
            <a:r>
              <a:rPr lang="sr-Cyrl-CS" altLang="en-US" sz="2000"/>
              <a:t>ч</a:t>
            </a:r>
            <a:r>
              <a:rPr lang="en-US" altLang="en-US" sz="2000"/>
              <a:t>ком мировању (психомоторна релаксација)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Спре</a:t>
            </a:r>
            <a:r>
              <a:rPr lang="sr-Cyrl-CS" altLang="en-US" sz="2000"/>
              <a:t>ч</a:t>
            </a:r>
            <a:r>
              <a:rPr lang="en-US" altLang="en-US" sz="2000"/>
              <a:t>ити анксиозност / депресивну симптоматологију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Вратити тонус и снагу миши</a:t>
            </a:r>
            <a:r>
              <a:rPr lang="sr-Cyrl-CS" altLang="en-US" sz="2000"/>
              <a:t>ћ</a:t>
            </a:r>
            <a:r>
              <a:rPr lang="en-US" altLang="en-US" sz="2000"/>
              <a:t>а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Спре</a:t>
            </a:r>
            <a:r>
              <a:rPr lang="sr-Cyrl-CS" altLang="en-US" sz="2000"/>
              <a:t>ч</a:t>
            </a:r>
            <a:r>
              <a:rPr lang="en-US" altLang="en-US" sz="2000"/>
              <a:t>ити тромбофлебитис, хипостатску пнеумонију и уринарне инфекције (рана мобилизација)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Побољ</a:t>
            </a:r>
            <a:r>
              <a:rPr lang="sr-Cyrl-CS" altLang="en-US" sz="2000"/>
              <a:t>ш</a:t>
            </a:r>
            <a:r>
              <a:rPr lang="en-US" altLang="en-US" sz="2000"/>
              <a:t>ати рад ср</a:t>
            </a:r>
            <a:r>
              <a:rPr lang="sr-Cyrl-CS" altLang="en-US" sz="2000"/>
              <a:t>ч</a:t>
            </a:r>
            <a:r>
              <a:rPr lang="en-US" altLang="en-US" sz="2000"/>
              <a:t>ане пумпе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Поди</a:t>
            </a:r>
            <a:r>
              <a:rPr lang="sr-Cyrl-CS" altLang="en-US" sz="2000"/>
              <a:t>ћ</a:t>
            </a:r>
            <a:r>
              <a:rPr lang="en-US" altLang="en-US" sz="2000"/>
              <a:t>и праг за ангинозни бол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Стимулисати развој колатералне циркулације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Побољшати метабилизам масти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Активирати фибринолитички систем (антиагрегацијски ?)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Уравнотежити аутономни нервни сустем ( катехоламини)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Побољшати регулацију срчане фреквенције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Одржавати нормалну ТТ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Променити ло</a:t>
            </a:r>
            <a:r>
              <a:rPr lang="sr-Cyrl-CS" altLang="en-US" sz="2000"/>
              <a:t>ш</a:t>
            </a:r>
            <a:r>
              <a:rPr lang="en-US" altLang="en-US" sz="2000"/>
              <a:t>е </a:t>
            </a:r>
            <a:r>
              <a:rPr lang="sr-Cyrl-CS" altLang="en-US" sz="2000"/>
              <a:t>ж</a:t>
            </a:r>
            <a:r>
              <a:rPr lang="en-US" altLang="en-US" sz="2000"/>
              <a:t>ивотне навике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Проду</a:t>
            </a:r>
            <a:r>
              <a:rPr lang="sr-Cyrl-CS" altLang="en-US" sz="2000"/>
              <a:t>ж</a:t>
            </a:r>
            <a:r>
              <a:rPr lang="en-US" altLang="en-US" sz="2000"/>
              <a:t>ити радни и </a:t>
            </a:r>
            <a:r>
              <a:rPr lang="sr-Cyrl-CS" altLang="en-US" sz="2000"/>
              <a:t>ж</a:t>
            </a:r>
            <a:r>
              <a:rPr lang="en-US" altLang="en-US" sz="2000"/>
              <a:t>ивотни век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Побољ</a:t>
            </a:r>
            <a:r>
              <a:rPr lang="sr-Cyrl-CS" altLang="en-US" sz="2000"/>
              <a:t>ш</a:t>
            </a:r>
            <a:r>
              <a:rPr lang="en-US" altLang="en-US" sz="2000"/>
              <a:t>ати квалитет </a:t>
            </a:r>
            <a:r>
              <a:rPr lang="sr-Cyrl-CS" altLang="en-US" sz="2000"/>
              <a:t>ж</a:t>
            </a:r>
            <a:r>
              <a:rPr lang="en-US" altLang="en-US" sz="2000"/>
              <a:t>ивота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Смањити трошкове лечења</a:t>
            </a:r>
          </a:p>
        </p:txBody>
      </p:sp>
      <p:sp>
        <p:nvSpPr>
          <p:cNvPr id="64516" name="Slide Number Placeholder 1">
            <a:extLst>
              <a:ext uri="{FF2B5EF4-FFF2-40B4-BE49-F238E27FC236}">
                <a16:creationId xmlns:a16="http://schemas.microsoft.com/office/drawing/2014/main" id="{9D3059C4-8BF6-4E56-847C-A62BD381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F738E1-3547-4233-B261-39A0CDE7661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24055DDB-0D78-4B74-A464-EA6A4A9221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569325" cy="855662"/>
          </a:xfrm>
        </p:spPr>
        <p:txBody>
          <a:bodyPr/>
          <a:lstStyle/>
          <a:p>
            <a:pPr eaLnBrk="1" hangingPunct="1"/>
            <a:r>
              <a:rPr lang="en-US" altLang="en-US" b="1"/>
              <a:t>Процес медицинске рехабилитције подразумева три фазе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D99F1C89-1868-4A9B-B49E-B2764D5A5B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 anchor="ctr"/>
          <a:lstStyle/>
          <a:p>
            <a:pPr eaLnBrk="1" hangingPunct="1">
              <a:lnSpc>
                <a:spcPct val="200000"/>
              </a:lnSpc>
              <a:buFontTx/>
              <a:buNone/>
            </a:pPr>
            <a:r>
              <a:rPr lang="sr-Cyrl-CS" altLang="en-US" sz="3600"/>
              <a:t>   </a:t>
            </a:r>
            <a:r>
              <a:rPr lang="sr-Latn-CS" altLang="en-US" sz="3600"/>
              <a:t>I </a:t>
            </a:r>
            <a:r>
              <a:rPr lang="en-US" altLang="en-US" sz="3600"/>
              <a:t>– фазa хоспитализације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sr-Cyrl-CS" altLang="en-US" sz="3600"/>
              <a:t>  </a:t>
            </a:r>
            <a:r>
              <a:rPr lang="sr-Latn-CS" altLang="en-US" sz="3600"/>
              <a:t>II </a:t>
            </a:r>
            <a:r>
              <a:rPr lang="en-US" altLang="en-US" sz="3600"/>
              <a:t>– фазa реконвалесценције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sr-Cyrl-CS" altLang="en-US" sz="3600"/>
              <a:t>  </a:t>
            </a:r>
            <a:r>
              <a:rPr lang="sr-Latn-CS" altLang="en-US" sz="3600"/>
              <a:t>III </a:t>
            </a:r>
            <a:r>
              <a:rPr lang="en-US" altLang="en-US" sz="3600"/>
              <a:t>– фазa постреконвалесценције</a:t>
            </a:r>
          </a:p>
        </p:txBody>
      </p:sp>
      <p:sp>
        <p:nvSpPr>
          <p:cNvPr id="65540" name="Slide Number Placeholder 1">
            <a:extLst>
              <a:ext uri="{FF2B5EF4-FFF2-40B4-BE49-F238E27FC236}">
                <a16:creationId xmlns:a16="http://schemas.microsoft.com/office/drawing/2014/main" id="{1B899D54-412C-461F-919C-B7E9AC51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993CB5-4AF9-4271-BAA5-6B0C0F9B9B9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BC0F0BAF-34A4-49C8-80E7-134C4EEA6D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25413"/>
            <a:ext cx="8713787" cy="1143000"/>
          </a:xfrm>
        </p:spPr>
        <p:txBody>
          <a:bodyPr/>
          <a:lstStyle/>
          <a:p>
            <a:pPr eaLnBrk="1" hangingPunct="1"/>
            <a:r>
              <a:rPr lang="sr-Latn-CS" altLang="en-US" b="1"/>
              <a:t>I </a:t>
            </a:r>
            <a:r>
              <a:rPr lang="en-US" altLang="en-US" b="1"/>
              <a:t>фаза- фаза хоспитализације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5CE19E2-3936-4E55-A7DF-FA31468ACB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97437"/>
          </a:xfrm>
        </p:spPr>
        <p:txBody>
          <a:bodyPr anchor="ctr"/>
          <a:lstStyle/>
          <a:p>
            <a:pPr eaLnBrk="1" hangingPunct="1">
              <a:spcBef>
                <a:spcPts val="2400"/>
              </a:spcBef>
            </a:pPr>
            <a:r>
              <a:rPr lang="en-US" altLang="en-US" sz="2400"/>
              <a:t>Програм физи</a:t>
            </a:r>
            <a:r>
              <a:rPr lang="sr-Cyrl-CS" altLang="en-US" sz="2400"/>
              <a:t>ч</a:t>
            </a:r>
            <a:r>
              <a:rPr lang="en-US" altLang="en-US" sz="2400"/>
              <a:t>ке активности подразумева поступност - "корак по корак„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400"/>
              <a:t>Mayo clinic препору</a:t>
            </a:r>
            <a:r>
              <a:rPr lang="sr-Cyrl-CS" altLang="en-US" sz="2400"/>
              <a:t>ч</a:t>
            </a:r>
            <a:r>
              <a:rPr lang="en-US" altLang="en-US" sz="2400"/>
              <a:t>ује свој програм физи</a:t>
            </a:r>
            <a:r>
              <a:rPr lang="sr-Cyrl-CS" altLang="en-US" sz="2400"/>
              <a:t>ч</a:t>
            </a:r>
            <a:r>
              <a:rPr lang="en-US" altLang="en-US" sz="2400"/>
              <a:t>ке активности "</a:t>
            </a:r>
            <a:r>
              <a:rPr lang="sr-Cyrl-CS" altLang="en-US" sz="2400"/>
              <a:t>1</a:t>
            </a:r>
            <a:r>
              <a:rPr lang="en-US" altLang="en-US" sz="2400"/>
              <a:t>0 корака за 10 дана"</a:t>
            </a:r>
          </a:p>
        </p:txBody>
      </p:sp>
      <p:sp>
        <p:nvSpPr>
          <p:cNvPr id="68612" name="Slide Number Placeholder 1">
            <a:extLst>
              <a:ext uri="{FF2B5EF4-FFF2-40B4-BE49-F238E27FC236}">
                <a16:creationId xmlns:a16="http://schemas.microsoft.com/office/drawing/2014/main" id="{DFD0A2D9-A948-4997-8197-8572C2522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02F141-E5B3-47F8-8C86-51E05820485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Naslov 1">
            <a:extLst>
              <a:ext uri="{FF2B5EF4-FFF2-40B4-BE49-F238E27FC236}">
                <a16:creationId xmlns:a16="http://schemas.microsoft.com/office/drawing/2014/main" id="{29DA693A-AFAB-4919-876B-3A41C6908A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42350" cy="993775"/>
          </a:xfrm>
        </p:spPr>
        <p:txBody>
          <a:bodyPr/>
          <a:lstStyle/>
          <a:p>
            <a:r>
              <a:rPr lang="en-US" altLang="en-US" b="1"/>
              <a:t>Услови за започињање програма рехабилитације:</a:t>
            </a:r>
          </a:p>
        </p:txBody>
      </p:sp>
      <p:sp>
        <p:nvSpPr>
          <p:cNvPr id="69635" name="Čuvar mesta za sadržaj 2">
            <a:extLst>
              <a:ext uri="{FF2B5EF4-FFF2-40B4-BE49-F238E27FC236}">
                <a16:creationId xmlns:a16="http://schemas.microsoft.com/office/drawing/2014/main" id="{90E65E62-FB0B-40D5-8E08-17B30D1AF2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altLang="en-US" sz="2400" dirty="0" err="1"/>
              <a:t>Завршена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еволуција</a:t>
            </a:r>
            <a:r>
              <a:rPr lang="en-US" altLang="en-US" sz="2400" dirty="0"/>
              <a:t> АИМ </a:t>
            </a:r>
            <a:r>
              <a:rPr lang="en-US" altLang="en-US" sz="2000" dirty="0"/>
              <a:t>(</a:t>
            </a:r>
            <a:r>
              <a:rPr lang="en-US" altLang="en-US" sz="2000" dirty="0" err="1"/>
              <a:t>ангинозни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бол</a:t>
            </a:r>
            <a:r>
              <a:rPr lang="en-US" altLang="en-US" sz="2000" dirty="0"/>
              <a:t>, ЕКГ </a:t>
            </a:r>
            <a:r>
              <a:rPr lang="en-US" altLang="en-US" sz="2000" dirty="0" err="1"/>
              <a:t>промене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ензими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некрозе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миокарда</a:t>
            </a:r>
            <a:r>
              <a:rPr lang="en-US" altLang="en-US" sz="2000" dirty="0"/>
              <a:t>);</a:t>
            </a:r>
          </a:p>
          <a:p>
            <a:pPr>
              <a:spcBef>
                <a:spcPts val="2400"/>
              </a:spcBef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болова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последњих</a:t>
            </a:r>
            <a:r>
              <a:rPr lang="en-US" altLang="en-US" sz="2400" dirty="0"/>
              <a:t> 24 h;</a:t>
            </a:r>
          </a:p>
          <a:p>
            <a:pPr>
              <a:spcBef>
                <a:spcPts val="2400"/>
              </a:spcBef>
            </a:pPr>
            <a:r>
              <a:rPr lang="en-US" altLang="en-US" sz="2400" dirty="0" err="1"/>
              <a:t>Стабилан</a:t>
            </a:r>
            <a:r>
              <a:rPr lang="en-US" altLang="en-US" sz="2400" dirty="0"/>
              <a:t> ТА у </a:t>
            </a:r>
            <a:r>
              <a:rPr lang="en-US" altLang="en-US" sz="2400" dirty="0" err="1"/>
              <a:t>последњих</a:t>
            </a:r>
            <a:r>
              <a:rPr lang="en-US" altLang="en-US" sz="2400" dirty="0"/>
              <a:t> 24 h;</a:t>
            </a:r>
          </a:p>
          <a:p>
            <a:pPr>
              <a:spcBef>
                <a:spcPts val="2400"/>
              </a:spcBef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знакова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срчане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инсуфицијенције</a:t>
            </a:r>
            <a:r>
              <a:rPr lang="en-US" altLang="en-US" sz="2400" dirty="0"/>
              <a:t>;</a:t>
            </a:r>
          </a:p>
          <a:p>
            <a:pPr>
              <a:spcBef>
                <a:spcPts val="2400"/>
              </a:spcBef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поремећаја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срчаног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ритма</a:t>
            </a:r>
            <a:r>
              <a:rPr lang="en-US" altLang="en-US" sz="2400" dirty="0"/>
              <a:t>;</a:t>
            </a:r>
          </a:p>
          <a:p>
            <a:pPr>
              <a:spcBef>
                <a:spcPts val="2400"/>
              </a:spcBef>
            </a:pPr>
            <a:r>
              <a:rPr lang="en-US" altLang="en-US" sz="2400" dirty="0" err="1"/>
              <a:t>Одсуство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тромбоемболијских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компликација</a:t>
            </a:r>
            <a:r>
              <a:rPr lang="en-US" altLang="en-US" sz="2400" dirty="0"/>
              <a:t>.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E9DA5AEA-84D3-4715-AD3C-29A385405D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25413"/>
            <a:ext cx="8642350" cy="1143000"/>
          </a:xfrm>
        </p:spPr>
        <p:txBody>
          <a:bodyPr/>
          <a:lstStyle/>
          <a:p>
            <a:pPr eaLnBrk="1" hangingPunct="1"/>
            <a:r>
              <a:rPr lang="sr-Cyrl-CS" altLang="en-US" b="1"/>
              <a:t>Фаза хоспитализације</a:t>
            </a: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BC2E9871-7615-496C-A8DC-D18AB0C120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 dirty="0" err="1"/>
              <a:t>Ве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бе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никада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ињати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</a:t>
            </a:r>
            <a:r>
              <a:rPr lang="en-US" altLang="en-US" sz="2400" dirty="0"/>
              <a:t> 2. </a:t>
            </a:r>
            <a:r>
              <a:rPr lang="en-US" altLang="en-US" sz="2400" dirty="0" err="1"/>
              <a:t>дана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настанка</a:t>
            </a:r>
            <a:r>
              <a:rPr lang="en-US" altLang="en-US" sz="2400" dirty="0"/>
              <a:t> А</a:t>
            </a:r>
            <a:r>
              <a:rPr lang="sr-Latn-CS" altLang="en-US" sz="2400" dirty="0"/>
              <a:t>I</a:t>
            </a:r>
            <a:r>
              <a:rPr lang="en-US" altLang="en-US" sz="2400" dirty="0"/>
              <a:t>М-а </a:t>
            </a:r>
          </a:p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 dirty="0" err="1"/>
              <a:t>По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етак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би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индивидуалан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 dirty="0"/>
              <a:t>У </a:t>
            </a:r>
            <a:r>
              <a:rPr lang="en-US" altLang="en-US" sz="2400" dirty="0" err="1"/>
              <a:t>идеалним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условима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иње</a:t>
            </a:r>
            <a:r>
              <a:rPr lang="en-US" altLang="en-US" sz="2400" dirty="0"/>
              <a:t> 2. </a:t>
            </a:r>
            <a:r>
              <a:rPr lang="en-US" altLang="en-US" sz="2400" dirty="0" err="1"/>
              <a:t>дана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али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пракси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оби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но</a:t>
            </a:r>
            <a:r>
              <a:rPr lang="en-US" altLang="en-US" sz="2400" dirty="0"/>
              <a:t> 3.или 4. </a:t>
            </a:r>
            <a:r>
              <a:rPr lang="en-US" altLang="en-US" sz="2400" dirty="0" err="1"/>
              <a:t>дана</a:t>
            </a:r>
            <a:endParaRPr lang="en-US" altLang="en-US" sz="2400" dirty="0"/>
          </a:p>
          <a:p>
            <a:pPr eaLnBrk="1" hangingPunct="1">
              <a:lnSpc>
                <a:spcPct val="120000"/>
              </a:lnSpc>
              <a:spcBef>
                <a:spcPts val="2400"/>
              </a:spcBef>
            </a:pPr>
            <a:r>
              <a:rPr lang="en-US" altLang="en-US" sz="2400" dirty="0"/>
              <a:t>У </a:t>
            </a:r>
            <a:r>
              <a:rPr lang="en-US" altLang="en-US" sz="2400" dirty="0" err="1"/>
              <a:t>по</a:t>
            </a:r>
            <a:r>
              <a:rPr lang="sr-Cyrl-CS" altLang="en-US" sz="2400" dirty="0"/>
              <a:t>ч</a:t>
            </a:r>
            <a:r>
              <a:rPr lang="en-US" altLang="en-US" sz="2400" dirty="0" err="1"/>
              <a:t>етку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основни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програм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прогресивна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релаксација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Шулцу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нефорсирано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абдоминално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дисање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абдоминални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тип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дисања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тро</a:t>
            </a:r>
            <a:r>
              <a:rPr lang="sr-Cyrl-CS" altLang="en-US" sz="2400" dirty="0"/>
              <a:t>ш</a:t>
            </a:r>
            <a:r>
              <a:rPr lang="en-US" altLang="en-US" sz="2400" dirty="0"/>
              <a:t>и </a:t>
            </a:r>
            <a:r>
              <a:rPr lang="en-US" altLang="en-US" sz="2400" dirty="0" err="1"/>
              <a:t>мање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енергије</a:t>
            </a:r>
            <a:r>
              <a:rPr lang="en-US" altLang="en-US" sz="2400" dirty="0"/>
              <a:t>)</a:t>
            </a:r>
          </a:p>
        </p:txBody>
      </p:sp>
      <p:sp>
        <p:nvSpPr>
          <p:cNvPr id="72708" name="Slide Number Placeholder 1">
            <a:extLst>
              <a:ext uri="{FF2B5EF4-FFF2-40B4-BE49-F238E27FC236}">
                <a16:creationId xmlns:a16="http://schemas.microsoft.com/office/drawing/2014/main" id="{400C8DF1-0FF8-49E1-A9D2-EDBCEBF1C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C0AAB0-CF65-4FF4-B29E-0D34B22893B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55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B3C5073A-D30B-4595-AFB3-9ED8037AF8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25413"/>
            <a:ext cx="8642350" cy="1143000"/>
          </a:xfrm>
        </p:spPr>
        <p:txBody>
          <a:bodyPr/>
          <a:lstStyle/>
          <a:p>
            <a:pPr eaLnBrk="1" hangingPunct="1"/>
            <a:r>
              <a:rPr lang="sr-Cyrl-CS" altLang="en-US" b="1"/>
              <a:t>Програм 10 корака за </a:t>
            </a:r>
            <a:r>
              <a:rPr lang="sr-Latn-CS" altLang="en-US" b="1"/>
              <a:t>1</a:t>
            </a:r>
            <a:r>
              <a:rPr lang="sr-Cyrl-CS" altLang="en-US" b="1"/>
              <a:t>0 дана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A813B70C-40C4-4CC3-A877-42106C51D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351837" cy="4824412"/>
          </a:xfrm>
        </p:spPr>
        <p:txBody>
          <a:bodyPr anchor="ctr"/>
          <a:lstStyle/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I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</a:t>
            </a:r>
            <a:r>
              <a:rPr lang="en-US" altLang="en-US" sz="2400" dirty="0" err="1"/>
              <a:t>ве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бе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ле</a:t>
            </a:r>
            <a:r>
              <a:rPr lang="sr-Cyrl-CS" altLang="en-US" sz="2400" dirty="0"/>
              <a:t>ж</a:t>
            </a:r>
            <a:r>
              <a:rPr lang="en-US" altLang="en-US" sz="2400" dirty="0"/>
              <a:t>е</a:t>
            </a:r>
            <a:r>
              <a:rPr lang="sr-Cyrl-CS" altLang="en-US" sz="2400" dirty="0"/>
              <a:t>ћ</a:t>
            </a:r>
            <a:r>
              <a:rPr lang="en-US" altLang="en-US" sz="2400" dirty="0" err="1"/>
              <a:t>ем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поло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ају</a:t>
            </a:r>
            <a:endParaRPr lang="sr-Latn-CS" altLang="en-US" sz="2400" dirty="0"/>
          </a:p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II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</a:t>
            </a:r>
            <a:r>
              <a:rPr lang="en-US" altLang="en-US" sz="2400" dirty="0" err="1"/>
              <a:t>ве</a:t>
            </a:r>
            <a:r>
              <a:rPr lang="sr-Cyrl-CS" altLang="en-US" sz="2400" dirty="0"/>
              <a:t>ж</a:t>
            </a:r>
            <a:r>
              <a:rPr lang="en-US" altLang="en-US" sz="2400" dirty="0" err="1"/>
              <a:t>бе</a:t>
            </a:r>
            <a:r>
              <a:rPr lang="sr-Latn-CS" altLang="en-US" sz="2400" dirty="0"/>
              <a:t> у седећем ставу</a:t>
            </a:r>
          </a:p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III дан</a:t>
            </a:r>
            <a:r>
              <a:rPr lang="en-US" altLang="en-US" sz="2400" dirty="0"/>
              <a:t>:</a:t>
            </a:r>
            <a:r>
              <a:rPr lang="sr-Latn-CS" altLang="en-US" sz="2400" dirty="0"/>
              <a:t> </a:t>
            </a:r>
            <a:r>
              <a:rPr lang="en-US" altLang="en-US" sz="2400" dirty="0" err="1"/>
              <a:t>претходно</a:t>
            </a:r>
            <a:r>
              <a:rPr lang="sr-Latn-CS" altLang="en-US" sz="2400" dirty="0"/>
              <a:t> + стајање поред кревета</a:t>
            </a:r>
          </a:p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IV дан</a:t>
            </a:r>
            <a:r>
              <a:rPr lang="en-US" altLang="en-US" sz="2400" dirty="0"/>
              <a:t>:</a:t>
            </a:r>
            <a:r>
              <a:rPr lang="sr-Latn-CS" altLang="en-US" sz="2400" dirty="0"/>
              <a:t> </a:t>
            </a:r>
            <a:r>
              <a:rPr lang="en-US" altLang="en-US" sz="2400" dirty="0" err="1"/>
              <a:t>претходно</a:t>
            </a:r>
            <a:r>
              <a:rPr lang="sr-Latn-CS" altLang="en-US" sz="2400" dirty="0"/>
              <a:t> + ход у соби</a:t>
            </a:r>
          </a:p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V дан</a:t>
            </a:r>
            <a:r>
              <a:rPr lang="en-US" altLang="en-US" sz="2400" dirty="0"/>
              <a:t>:</a:t>
            </a:r>
            <a:r>
              <a:rPr lang="sr-Latn-CS" altLang="en-US" sz="2400" dirty="0"/>
              <a:t> </a:t>
            </a:r>
            <a:r>
              <a:rPr lang="en-US" altLang="en-US" sz="2400" dirty="0" err="1"/>
              <a:t>претходно</a:t>
            </a:r>
            <a:r>
              <a:rPr lang="en-US" altLang="en-US" sz="2400" dirty="0"/>
              <a:t> </a:t>
            </a:r>
            <a:r>
              <a:rPr lang="sr-Latn-CS" altLang="en-US" sz="2400" dirty="0"/>
              <a:t>+ ход у ходнику до 50 m</a:t>
            </a:r>
          </a:p>
          <a:p>
            <a:pPr eaLnBrk="1" hangingPunct="1">
              <a:spcBef>
                <a:spcPts val="3000"/>
              </a:spcBef>
            </a:pPr>
            <a:r>
              <a:rPr lang="sr-Latn-CS" altLang="en-US" sz="2400" dirty="0"/>
              <a:t>VI дан</a:t>
            </a:r>
            <a:r>
              <a:rPr lang="en-US" altLang="en-US" sz="2400" dirty="0"/>
              <a:t>:</a:t>
            </a:r>
            <a:r>
              <a:rPr lang="sr-Latn-CS" altLang="en-US" sz="2400" dirty="0"/>
              <a:t> </a:t>
            </a:r>
            <a:r>
              <a:rPr lang="en-US" altLang="en-US" sz="2400" dirty="0" err="1"/>
              <a:t>претходно</a:t>
            </a:r>
            <a:r>
              <a:rPr lang="en-US" altLang="en-US" sz="2400" dirty="0"/>
              <a:t> </a:t>
            </a:r>
            <a:r>
              <a:rPr lang="sr-Latn-CS" altLang="en-US" sz="2400" dirty="0"/>
              <a:t>+ 100-200 m хода</a:t>
            </a:r>
            <a:endParaRPr lang="en-US" altLang="en-US" sz="2400" dirty="0"/>
          </a:p>
        </p:txBody>
      </p:sp>
      <p:sp>
        <p:nvSpPr>
          <p:cNvPr id="73732" name="Slide Number Placeholder 1">
            <a:extLst>
              <a:ext uri="{FF2B5EF4-FFF2-40B4-BE49-F238E27FC236}">
                <a16:creationId xmlns:a16="http://schemas.microsoft.com/office/drawing/2014/main" id="{6C7AC92A-E841-47C4-8B36-0015665E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76C3DF-40F6-4CC0-B75C-FAAD50DFC2B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1DCF0689-9BB0-48A9-ABEF-2FE7F0CFE7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143000"/>
          </a:xfrm>
        </p:spPr>
        <p:txBody>
          <a:bodyPr/>
          <a:lstStyle/>
          <a:p>
            <a:pPr eaLnBrk="1" hangingPunct="1"/>
            <a:r>
              <a:rPr lang="sr-Cyrl-CS" altLang="en-US" b="1"/>
              <a:t>Програм 10 корака за </a:t>
            </a:r>
            <a:r>
              <a:rPr lang="sr-Latn-CS" altLang="en-US" b="1"/>
              <a:t>1</a:t>
            </a:r>
            <a:r>
              <a:rPr lang="sr-Cyrl-CS" altLang="en-US" b="1"/>
              <a:t>0 дана</a:t>
            </a: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51388BA0-6E40-4286-A9E7-C03D9FB478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814887"/>
          </a:xfrm>
        </p:spPr>
        <p:txBody>
          <a:bodyPr anchor="ctr"/>
          <a:lstStyle/>
          <a:p>
            <a:pPr marL="261938" indent="-261938" eaLnBrk="1" hangingPunct="1">
              <a:lnSpc>
                <a:spcPct val="90000"/>
              </a:lnSpc>
              <a:spcBef>
                <a:spcPts val="3000"/>
              </a:spcBef>
            </a:pPr>
            <a:r>
              <a:rPr lang="en-US" altLang="en-US" sz="2400" dirty="0">
                <a:solidFill>
                  <a:schemeClr val="tx2"/>
                </a:solidFill>
              </a:rPr>
              <a:t> </a:t>
            </a:r>
            <a:r>
              <a:rPr lang="sr-Latn-CS" altLang="en-US" sz="2400" dirty="0"/>
              <a:t>VII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</a:t>
            </a:r>
            <a:r>
              <a:rPr lang="en-US" altLang="en-US" sz="2400" dirty="0" err="1"/>
              <a:t>претходно</a:t>
            </a:r>
            <a:r>
              <a:rPr lang="en-US" altLang="en-US" sz="2400" dirty="0"/>
              <a:t> + </a:t>
            </a:r>
            <a:r>
              <a:rPr lang="en-US" altLang="en-US" sz="2400" dirty="0" err="1"/>
              <a:t>Милинов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степеник</a:t>
            </a:r>
            <a:r>
              <a:rPr lang="en-US" altLang="en-US" sz="2400" dirty="0"/>
              <a:t> (</a:t>
            </a:r>
            <a:r>
              <a:rPr lang="en-US" altLang="en-US" sz="2400" dirty="0" err="1"/>
              <a:t>састоји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из</a:t>
            </a:r>
            <a:r>
              <a:rPr lang="en-US" altLang="en-US" sz="2400" dirty="0"/>
              <a:t> 3 </a:t>
            </a:r>
            <a:r>
              <a:rPr lang="en-US" altLang="en-US" sz="2400" dirty="0" err="1"/>
              <a:t>усходна</a:t>
            </a:r>
            <a:r>
              <a:rPr lang="en-US" altLang="en-US" sz="2400" dirty="0"/>
              <a:t> и 3 </a:t>
            </a:r>
            <a:r>
              <a:rPr lang="en-US" altLang="en-US" sz="2400" dirty="0" err="1"/>
              <a:t>нисходна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степеника</a:t>
            </a:r>
            <a:r>
              <a:rPr lang="en-US" altLang="en-US" sz="2400" dirty="0"/>
              <a:t>); </a:t>
            </a:r>
            <a:r>
              <a:rPr lang="en-US" altLang="en-US" sz="2400" dirty="0" err="1"/>
              <a:t>да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попење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сиђе</a:t>
            </a:r>
            <a:r>
              <a:rPr lang="en-US" altLang="en-US" sz="2400" dirty="0"/>
              <a:t> 5 x (</a:t>
            </a:r>
            <a:r>
              <a:rPr lang="en-US" altLang="en-US" sz="2400" dirty="0" err="1"/>
              <a:t>оптерећење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одговара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пењању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sr-Latn-CS" altLang="en-US" sz="2400" dirty="0"/>
              <a:t>I </a:t>
            </a:r>
            <a:r>
              <a:rPr lang="en-US" altLang="en-US" sz="2400" dirty="0" err="1"/>
              <a:t>спрат</a:t>
            </a:r>
            <a:r>
              <a:rPr lang="en-US" altLang="en-US" sz="2400" dirty="0"/>
              <a:t>) </a:t>
            </a:r>
          </a:p>
          <a:p>
            <a:pPr marL="261938" indent="-261938" eaLnBrk="1" hangingPunct="1">
              <a:lnSpc>
                <a:spcPct val="90000"/>
              </a:lnSpc>
              <a:spcBef>
                <a:spcPts val="3000"/>
              </a:spcBef>
            </a:pPr>
            <a:r>
              <a:rPr lang="en-US" altLang="en-US" sz="2400" dirty="0"/>
              <a:t> </a:t>
            </a:r>
            <a:r>
              <a:rPr lang="sr-Latn-CS" altLang="en-US" sz="2400" dirty="0"/>
              <a:t>VIII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</a:t>
            </a:r>
            <a:r>
              <a:rPr lang="en-US" altLang="en-US" sz="2400" dirty="0" err="1"/>
              <a:t>предходно</a:t>
            </a:r>
            <a:r>
              <a:rPr lang="en-US" altLang="en-US" sz="2400" dirty="0"/>
              <a:t> + </a:t>
            </a:r>
            <a:r>
              <a:rPr lang="en-US" altLang="en-US" sz="2400" dirty="0" err="1"/>
              <a:t>пењање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sr-Latn-CS" altLang="en-US" sz="2400" dirty="0"/>
              <a:t>II </a:t>
            </a:r>
            <a:r>
              <a:rPr lang="en-US" altLang="en-US" sz="2400" dirty="0" err="1"/>
              <a:t>спрат</a:t>
            </a:r>
            <a:endParaRPr lang="en-US" altLang="en-US" sz="2400" dirty="0"/>
          </a:p>
          <a:p>
            <a:pPr marL="261938" indent="-261938" eaLnBrk="1" hangingPunct="1">
              <a:spcBef>
                <a:spcPts val="3000"/>
              </a:spcBef>
            </a:pPr>
            <a:r>
              <a:rPr lang="en-US" altLang="en-US" sz="2400" dirty="0"/>
              <a:t> </a:t>
            </a:r>
            <a:r>
              <a:rPr lang="sr-Latn-CS" altLang="en-US" sz="2400" dirty="0"/>
              <a:t>I</a:t>
            </a:r>
            <a:r>
              <a:rPr lang="en-US" altLang="en-US" sz="2400" dirty="0"/>
              <a:t>X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</a:t>
            </a:r>
            <a:r>
              <a:rPr lang="en-US" altLang="en-US" sz="2400" dirty="0" err="1"/>
              <a:t>предходно</a:t>
            </a:r>
            <a:r>
              <a:rPr lang="en-US" altLang="en-US" sz="2400" dirty="0"/>
              <a:t> + </a:t>
            </a:r>
            <a:r>
              <a:rPr lang="en-US" altLang="en-US" sz="2400" dirty="0" err="1"/>
              <a:t>пењање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sr-Latn-CS" altLang="en-US" sz="2400" dirty="0"/>
              <a:t>II </a:t>
            </a:r>
            <a:r>
              <a:rPr lang="en-US" altLang="en-US" sz="2400" dirty="0" err="1"/>
              <a:t>спрат</a:t>
            </a:r>
            <a:endParaRPr lang="en-US" altLang="en-US" sz="2400" dirty="0"/>
          </a:p>
          <a:p>
            <a:pPr marL="261938" indent="-261938" eaLnBrk="1" hangingPunct="1">
              <a:spcBef>
                <a:spcPts val="3000"/>
              </a:spcBef>
            </a:pPr>
            <a:r>
              <a:rPr lang="en-US" altLang="en-US" sz="2400" dirty="0"/>
              <a:t> X </a:t>
            </a:r>
            <a:r>
              <a:rPr lang="en-US" altLang="en-US" sz="2400" dirty="0" err="1"/>
              <a:t>дан</a:t>
            </a:r>
            <a:r>
              <a:rPr lang="en-US" altLang="en-US" sz="2400" dirty="0"/>
              <a:t>:  </a:t>
            </a:r>
            <a:r>
              <a:rPr lang="en-US" altLang="en-US" sz="2400" dirty="0" err="1"/>
              <a:t>предходно</a:t>
            </a:r>
            <a:r>
              <a:rPr lang="en-US" altLang="en-US" sz="2400" dirty="0"/>
              <a:t> + </a:t>
            </a:r>
            <a:r>
              <a:rPr lang="en-US" altLang="en-US" sz="2400" dirty="0" err="1"/>
              <a:t>програм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оптерећења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ергобициклу</a:t>
            </a:r>
            <a:r>
              <a:rPr lang="en-US" altLang="en-US" sz="2400" dirty="0"/>
              <a:t> </a:t>
            </a:r>
          </a:p>
        </p:txBody>
      </p:sp>
      <p:sp>
        <p:nvSpPr>
          <p:cNvPr id="74756" name="Slide Number Placeholder 1">
            <a:extLst>
              <a:ext uri="{FF2B5EF4-FFF2-40B4-BE49-F238E27FC236}">
                <a16:creationId xmlns:a16="http://schemas.microsoft.com/office/drawing/2014/main" id="{82D54923-EC12-41B9-85B4-550BC7B5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D39DBA-7BCA-4E3E-B981-8C46ABF5E48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1C93A1F9-8231-4C89-90F0-4C6336CE39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75779" name="Content Placeholder 2">
            <a:extLst>
              <a:ext uri="{FF2B5EF4-FFF2-40B4-BE49-F238E27FC236}">
                <a16:creationId xmlns:a16="http://schemas.microsoft.com/office/drawing/2014/main" id="{4128D99C-53FC-43DD-99AC-B70E226E11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/>
              <a:t> У току вежби фреквенца пулса не сме прелазити 120-130/мин .</a:t>
            </a:r>
          </a:p>
          <a:p>
            <a:pPr>
              <a:buFontTx/>
              <a:buNone/>
            </a:pPr>
            <a:r>
              <a:rPr lang="sr-Cyrl-CS" altLang="en-US"/>
              <a:t> Тренинг треба прекинути ако уместо повишења дође до смањења фреквенце пулса,или скок ТА до 220/120 </a:t>
            </a:r>
            <a:r>
              <a:rPr lang="en-US" altLang="en-US"/>
              <a:t>mmHg </a:t>
            </a:r>
            <a:r>
              <a:rPr lang="sr-Cyrl-CS" altLang="en-US"/>
              <a:t>или пад  испод 100/70 mmHg . </a:t>
            </a:r>
          </a:p>
          <a:p>
            <a:pPr>
              <a:buFontTx/>
              <a:buNone/>
            </a:pPr>
            <a:r>
              <a:rPr lang="sr-Cyrl-CS" altLang="en-US"/>
              <a:t>Болесник мора бити под сталним надзором кардиолога (EKG-непрекидно праћење, телеметрија, лабораторијске претраге, праћење општег стања) </a:t>
            </a:r>
            <a:endParaRPr lang="en-US" altLang="en-US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B844D9D-D553-4186-AEF5-0634D8703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62D5395-8454-4DBC-A443-9442D9BE15D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5A6E33EE-B033-4E2C-9AC3-D8E2F15E05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49630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Разлози за прекид КТХ програма након АИМ</a:t>
            </a: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ED8DF075-08D4-41EF-856B-DF748B5F82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370887" cy="4752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Тахикардија</a:t>
            </a:r>
            <a:r>
              <a:rPr lang="en-US" altLang="en-US" sz="2400" dirty="0"/>
              <a:t> </a:t>
            </a:r>
            <a:r>
              <a:rPr lang="en-US" altLang="en-US" sz="2400" dirty="0">
                <a:cs typeface="Times New Roman" panose="02020603050405020304" pitchFamily="18" charset="0"/>
              </a:rPr>
              <a:t>˃ </a:t>
            </a:r>
            <a:r>
              <a:rPr lang="en-US" altLang="en-US" sz="2400" dirty="0"/>
              <a:t>130 /min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пораст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30% у </a:t>
            </a:r>
            <a:r>
              <a:rPr lang="en-US" altLang="en-US" sz="2400" dirty="0" err="1"/>
              <a:t>односу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период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мировања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anose="05000000000000000000" pitchFamily="2" charset="2"/>
              </a:rPr>
              <a:t></a:t>
            </a:r>
            <a:r>
              <a:rPr lang="en-US" altLang="en-US" sz="2400" dirty="0" err="1">
                <a:sym typeface="Wingdings" panose="05000000000000000000" pitchFamily="2" charset="2"/>
              </a:rPr>
              <a:t>вежбе</a:t>
            </a:r>
            <a:r>
              <a:rPr lang="en-US" altLang="en-US" sz="2400" dirty="0">
                <a:sym typeface="Wingdings" panose="05000000000000000000" pitchFamily="2" charset="2"/>
              </a:rPr>
              <a:t> </a:t>
            </a:r>
            <a:r>
              <a:rPr lang="en-US" altLang="en-US" sz="2400" dirty="0" err="1">
                <a:sym typeface="Wingdings" panose="05000000000000000000" pitchFamily="2" charset="2"/>
              </a:rPr>
              <a:t>су</a:t>
            </a:r>
            <a:r>
              <a:rPr lang="en-US" altLang="en-US" sz="2400" dirty="0">
                <a:sym typeface="Wingdings" panose="05000000000000000000" pitchFamily="2" charset="2"/>
              </a:rPr>
              <a:t> </a:t>
            </a:r>
            <a:r>
              <a:rPr lang="en-US" altLang="en-US" sz="2400" dirty="0" err="1"/>
              <a:t>предозиране</a:t>
            </a:r>
            <a:r>
              <a:rPr lang="en-US" altLang="en-US" sz="2400" dirty="0">
                <a:sym typeface="Wingdings" panose="05000000000000000000" pitchFamily="2" charset="2"/>
              </a:rPr>
              <a:t> </a:t>
            </a:r>
            <a:r>
              <a:rPr lang="en-US" altLang="en-US" sz="2400" dirty="0"/>
              <a:t>  </a:t>
            </a:r>
            <a:r>
              <a:rPr lang="en-US" altLang="en-US" sz="2400" dirty="0" err="1"/>
              <a:t>смањити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обим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интензитет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вежби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прекинути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неко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време</a:t>
            </a:r>
            <a:r>
              <a:rPr lang="en-US" altLang="en-US" sz="2400" dirty="0"/>
              <a:t> </a:t>
            </a:r>
            <a:endParaRPr lang="sr-Latn-C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Појава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аритмија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Ангинозни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Осећај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недостатка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ваздуха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брзо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замарање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Новонастало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бледило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цијаноза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уз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нагли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пад</a:t>
            </a:r>
            <a:r>
              <a:rPr lang="en-US" altLang="en-US" sz="2400" dirty="0"/>
              <a:t> ТА и </a:t>
            </a:r>
            <a:r>
              <a:rPr lang="en-US" altLang="en-US" sz="2400" dirty="0" err="1"/>
              <a:t>пад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пулса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sz="2400" dirty="0" err="1"/>
              <a:t>Скок</a:t>
            </a:r>
            <a:r>
              <a:rPr lang="en-US" altLang="en-US" sz="2400" dirty="0"/>
              <a:t> ТА </a:t>
            </a:r>
            <a:r>
              <a:rPr lang="en-US" altLang="en-US" sz="2400" dirty="0">
                <a:cs typeface="Times New Roman" panose="02020603050405020304" pitchFamily="18" charset="0"/>
              </a:rPr>
              <a:t>˃</a:t>
            </a:r>
            <a:r>
              <a:rPr lang="en-US" altLang="en-US" sz="2400" dirty="0"/>
              <a:t> 180/120 </a:t>
            </a:r>
            <a:r>
              <a:rPr lang="sr-Latn-CS" altLang="en-US" sz="2400" dirty="0"/>
              <a:t>mm Hg </a:t>
            </a:r>
            <a:r>
              <a:rPr lang="en-US" altLang="en-US" sz="2400" dirty="0"/>
              <a:t>(</a:t>
            </a:r>
            <a:r>
              <a:rPr lang="en-US" altLang="en-US" sz="2400" dirty="0" err="1"/>
              <a:t>дозвољен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скок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артеријске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тензије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пулса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је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до</a:t>
            </a:r>
            <a:r>
              <a:rPr lang="en-US" altLang="en-US" sz="2400" dirty="0"/>
              <a:t> 30% </a:t>
            </a:r>
            <a:r>
              <a:rPr lang="en-US" altLang="en-US" sz="2400" dirty="0" err="1"/>
              <a:t>од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вредности</a:t>
            </a:r>
            <a:r>
              <a:rPr lang="en-US" altLang="en-US" sz="2400" dirty="0"/>
              <a:t> у </a:t>
            </a:r>
            <a:r>
              <a:rPr lang="en-US" altLang="en-US" sz="2400" dirty="0" err="1"/>
              <a:t>миру</a:t>
            </a:r>
            <a:r>
              <a:rPr lang="en-US" altLang="en-US" sz="2400" dirty="0"/>
              <a:t>)</a:t>
            </a:r>
            <a:r>
              <a:rPr lang="en-US" altLang="en-US" sz="2800" dirty="0"/>
              <a:t> </a:t>
            </a:r>
          </a:p>
        </p:txBody>
      </p:sp>
      <p:sp>
        <p:nvSpPr>
          <p:cNvPr id="76804" name="Slide Number Placeholder 1">
            <a:extLst>
              <a:ext uri="{FF2B5EF4-FFF2-40B4-BE49-F238E27FC236}">
                <a16:creationId xmlns:a16="http://schemas.microsoft.com/office/drawing/2014/main" id="{725A5570-A258-4B54-9C63-D1ECC6EA3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2CCA87-6D0B-4EF3-BB16-6B200C3A79FB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7238A97-4651-44DD-A15C-60AF8FDD6B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640763" cy="993775"/>
          </a:xfrm>
        </p:spPr>
        <p:txBody>
          <a:bodyPr/>
          <a:lstStyle/>
          <a:p>
            <a:r>
              <a:rPr lang="sr-Cyrl-CS" altLang="en-US"/>
              <a:t>Значај</a:t>
            </a:r>
            <a:endParaRPr lang="en-US" altLang="en-US"/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521009AB-FF67-4B74-A334-7851AED834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Кардиоваскуларне</a:t>
            </a:r>
            <a:r>
              <a:rPr lang="sr-Latn-CS" altLang="en-US"/>
              <a:t> </a:t>
            </a:r>
            <a:r>
              <a:rPr lang="sr-Cyrl-CS" altLang="en-US"/>
              <a:t>болести</a:t>
            </a:r>
            <a:r>
              <a:rPr lang="sr-Latn-CS" altLang="en-US"/>
              <a:t>  </a:t>
            </a:r>
            <a:r>
              <a:rPr lang="sr-Cyrl-CS" altLang="en-US"/>
              <a:t>су</a:t>
            </a:r>
            <a:r>
              <a:rPr lang="sr-Latn-CS" altLang="en-US"/>
              <a:t> </a:t>
            </a:r>
            <a:r>
              <a:rPr lang="sr-Cyrl-CS" altLang="en-US"/>
              <a:t>један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најчешћих</a:t>
            </a:r>
            <a:r>
              <a:rPr lang="sr-Latn-CS" altLang="en-US"/>
              <a:t> </a:t>
            </a:r>
            <a:r>
              <a:rPr lang="sr-Cyrl-CS" altLang="en-US"/>
              <a:t>узрока</a:t>
            </a:r>
            <a:r>
              <a:rPr lang="sr-Latn-CS" altLang="en-US"/>
              <a:t> </a:t>
            </a:r>
            <a:r>
              <a:rPr lang="sr-Cyrl-CS" altLang="en-US"/>
              <a:t>смртности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Сваких 10 минута ризик од умирања расте за 1%</a:t>
            </a:r>
            <a:endParaRPr lang="sr-Latn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Интервентна</a:t>
            </a:r>
            <a:r>
              <a:rPr lang="sr-Latn-CS" altLang="en-US"/>
              <a:t> </a:t>
            </a:r>
            <a:r>
              <a:rPr lang="sr-Cyrl-CS" altLang="en-US"/>
              <a:t>кардиологија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кардиохирушке</a:t>
            </a:r>
            <a:r>
              <a:rPr lang="sr-Latn-CS" altLang="en-US"/>
              <a:t> </a:t>
            </a:r>
            <a:r>
              <a:rPr lang="sr-Cyrl-CS" altLang="en-US"/>
              <a:t>процедуре</a:t>
            </a:r>
            <a:r>
              <a:rPr lang="sr-Latn-CS" altLang="en-US"/>
              <a:t> </a:t>
            </a:r>
            <a:r>
              <a:rPr lang="sr-Cyrl-CS" altLang="en-US"/>
              <a:t>значајно</a:t>
            </a:r>
            <a:r>
              <a:rPr lang="sr-Latn-CS" altLang="en-US"/>
              <a:t> </a:t>
            </a:r>
            <a:r>
              <a:rPr lang="sr-Cyrl-CS" altLang="en-US"/>
              <a:t>су</a:t>
            </a:r>
            <a:r>
              <a:rPr lang="sr-Latn-CS" altLang="en-US"/>
              <a:t> </a:t>
            </a:r>
            <a:r>
              <a:rPr lang="sr-Cyrl-CS" altLang="en-US"/>
              <a:t>скратиле</a:t>
            </a:r>
            <a:r>
              <a:rPr lang="sr-Latn-CS" altLang="en-US"/>
              <a:t> </a:t>
            </a:r>
            <a:r>
              <a:rPr lang="sr-Cyrl-CS" altLang="en-US"/>
              <a:t>период</a:t>
            </a:r>
            <a:r>
              <a:rPr lang="sr-Latn-CS" altLang="en-US"/>
              <a:t> </a:t>
            </a:r>
            <a:r>
              <a:rPr lang="sr-Cyrl-CS" altLang="en-US"/>
              <a:t>хоспитализације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sr-Latn-CS" altLang="en-US"/>
              <a:t> </a:t>
            </a:r>
            <a:r>
              <a:rPr lang="sr-Cyrl-CS" altLang="en-US"/>
              <a:t>Број</a:t>
            </a:r>
            <a:r>
              <a:rPr lang="sr-Latn-CS" altLang="en-US"/>
              <a:t> </a:t>
            </a:r>
            <a:r>
              <a:rPr lang="sr-Cyrl-CS" altLang="en-US"/>
              <a:t>преживелих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све</a:t>
            </a:r>
            <a:r>
              <a:rPr lang="sr-Latn-CS" altLang="en-US"/>
              <a:t> </a:t>
            </a:r>
            <a:r>
              <a:rPr lang="sr-Cyrl-CS" altLang="en-US"/>
              <a:t>већи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Физички</a:t>
            </a:r>
            <a:r>
              <a:rPr lang="sr-Latn-CS" altLang="en-US"/>
              <a:t> </a:t>
            </a:r>
            <a:r>
              <a:rPr lang="sr-Cyrl-CS" altLang="en-US"/>
              <a:t>напор и стрес</a:t>
            </a:r>
            <a:r>
              <a:rPr lang="sr-Latn-CS" altLang="en-US"/>
              <a:t> </a:t>
            </a:r>
            <a:r>
              <a:rPr lang="sr-Cyrl-CS" altLang="en-US"/>
              <a:t>окидачи</a:t>
            </a:r>
            <a:r>
              <a:rPr lang="sr-Latn-CS" altLang="en-US"/>
              <a:t> </a:t>
            </a:r>
            <a:r>
              <a:rPr lang="sr-Cyrl-CS" altLang="en-US"/>
              <a:t>за</a:t>
            </a:r>
            <a:r>
              <a:rPr lang="sr-Latn-CS" altLang="en-US"/>
              <a:t> </a:t>
            </a:r>
            <a:r>
              <a:rPr lang="sr-Cyrl-CS" altLang="en-US"/>
              <a:t>АИМ</a:t>
            </a:r>
            <a:r>
              <a:rPr lang="sr-Latn-CS" altLang="en-US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Још</a:t>
            </a:r>
            <a:r>
              <a:rPr lang="sr-Latn-CS" altLang="en-US"/>
              <a:t> </a:t>
            </a:r>
            <a:r>
              <a:rPr lang="sr-Cyrl-CS" altLang="en-US"/>
              <a:t>увек</a:t>
            </a:r>
            <a:r>
              <a:rPr lang="sr-Latn-CS" altLang="en-US"/>
              <a:t> </a:t>
            </a:r>
            <a:r>
              <a:rPr lang="sr-Cyrl-CS" altLang="en-US"/>
              <a:t>изазов</a:t>
            </a:r>
            <a:r>
              <a:rPr lang="sr-Latn-CS" altLang="en-US"/>
              <a:t>, </a:t>
            </a:r>
            <a:r>
              <a:rPr lang="sr-Cyrl-CS" altLang="en-US"/>
              <a:t>нове</a:t>
            </a:r>
            <a:r>
              <a:rPr lang="sr-Latn-CS" altLang="en-US"/>
              <a:t> </a:t>
            </a:r>
            <a:r>
              <a:rPr lang="sr-Cyrl-CS" altLang="en-US"/>
              <a:t>области</a:t>
            </a:r>
            <a:r>
              <a:rPr lang="sr-Latn-CS" altLang="en-US"/>
              <a:t> </a:t>
            </a:r>
            <a:r>
              <a:rPr lang="sr-Cyrl-CS" altLang="en-US"/>
              <a:t>примене</a:t>
            </a:r>
            <a:endParaRPr lang="sr-Latn-CS" altLang="en-US"/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id="{8EEB3917-0401-4C8A-8880-A7E593A097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357188"/>
            <a:ext cx="7772400" cy="857250"/>
          </a:xfrm>
        </p:spPr>
        <p:txBody>
          <a:bodyPr/>
          <a:lstStyle/>
          <a:p>
            <a:r>
              <a:rPr lang="sr-Latn-CS" altLang="en-US"/>
              <a:t>II </a:t>
            </a:r>
            <a:r>
              <a:rPr lang="sr-Cyrl-CS" altLang="en-US"/>
              <a:t>фаза</a:t>
            </a:r>
            <a:r>
              <a:rPr lang="sr-Latn-CS" altLang="en-US"/>
              <a:t>-</a:t>
            </a:r>
            <a:r>
              <a:rPr lang="sr-Cyrl-CS" altLang="en-US"/>
              <a:t>реконвалесценције</a:t>
            </a:r>
            <a:endParaRPr lang="en-US" altLang="en-US"/>
          </a:p>
        </p:txBody>
      </p:sp>
      <p:sp>
        <p:nvSpPr>
          <p:cNvPr id="77827" name="Content Placeholder 2">
            <a:extLst>
              <a:ext uri="{FF2B5EF4-FFF2-40B4-BE49-F238E27FC236}">
                <a16:creationId xmlns:a16="http://schemas.microsoft.com/office/drawing/2014/main" id="{67BFB2C3-AB0D-432F-B334-7FACEA7DF1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69988" y="1214438"/>
            <a:ext cx="7772400" cy="4846637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специјализованим</a:t>
            </a:r>
            <a:r>
              <a:rPr lang="sr-Latn-CS" altLang="en-US"/>
              <a:t> </a:t>
            </a:r>
            <a:r>
              <a:rPr lang="sr-Cyrl-CS" altLang="en-US"/>
              <a:t>установама</a:t>
            </a:r>
            <a:r>
              <a:rPr lang="sr-Latn-CS" altLang="en-US"/>
              <a:t> (</a:t>
            </a:r>
            <a:r>
              <a:rPr lang="sr-Cyrl-CS" altLang="en-US"/>
              <a:t>Нишка</a:t>
            </a:r>
            <a:r>
              <a:rPr lang="sr-Latn-CS" altLang="en-US"/>
              <a:t> </a:t>
            </a:r>
            <a:r>
              <a:rPr lang="sr-Cyrl-CS" altLang="en-US"/>
              <a:t>бања</a:t>
            </a:r>
            <a:r>
              <a:rPr lang="sr-Latn-CS" altLang="en-US"/>
              <a:t>)</a:t>
            </a:r>
          </a:p>
          <a:p>
            <a:r>
              <a:rPr lang="sr-Latn-CS" altLang="en-US"/>
              <a:t> </a:t>
            </a:r>
            <a:r>
              <a:rPr lang="sr-Cyrl-CS" altLang="en-US"/>
              <a:t>брзином</a:t>
            </a:r>
            <a:r>
              <a:rPr lang="sr-Latn-CS" altLang="en-US"/>
              <a:t> 3</a:t>
            </a:r>
            <a:r>
              <a:rPr lang="sr-Cyrl-CS" altLang="en-US"/>
              <a:t>км</a:t>
            </a:r>
            <a:r>
              <a:rPr lang="sr-Latn-CS" altLang="en-US"/>
              <a:t>/</a:t>
            </a:r>
            <a:r>
              <a:rPr lang="sr-Cyrl-CS" altLang="en-US"/>
              <a:t>ч</a:t>
            </a:r>
            <a:r>
              <a:rPr lang="sr-Latn-CS" altLang="en-US"/>
              <a:t> 20...30 </a:t>
            </a:r>
            <a:r>
              <a:rPr lang="sr-Cyrl-CS" altLang="en-US"/>
              <a:t>мин</a:t>
            </a:r>
            <a:r>
              <a:rPr lang="sr-Latn-CS" altLang="en-US"/>
              <a:t>....40.....90</a:t>
            </a:r>
          </a:p>
          <a:p>
            <a:r>
              <a:rPr lang="sr-Latn-CS" altLang="en-US"/>
              <a:t> </a:t>
            </a:r>
            <a:r>
              <a:rPr lang="sr-Cyrl-CS" altLang="en-US"/>
              <a:t>брзином</a:t>
            </a:r>
            <a:r>
              <a:rPr lang="sr-Latn-CS" altLang="en-US"/>
              <a:t> 4 </a:t>
            </a:r>
            <a:r>
              <a:rPr lang="sr-Cyrl-CS" altLang="en-US"/>
              <a:t>км</a:t>
            </a:r>
            <a:r>
              <a:rPr lang="sr-Latn-CS" altLang="en-US"/>
              <a:t>/</a:t>
            </a:r>
            <a:r>
              <a:rPr lang="sr-Cyrl-CS" altLang="en-US"/>
              <a:t>ч</a:t>
            </a:r>
            <a:r>
              <a:rPr lang="sr-Latn-CS" altLang="en-US"/>
              <a:t> 20..30...90</a:t>
            </a:r>
            <a:r>
              <a:rPr lang="sr-Cyrl-CS" altLang="en-US"/>
              <a:t>мин</a:t>
            </a:r>
            <a:endParaRPr lang="sr-Latn-CS" altLang="en-US"/>
          </a:p>
          <a:p>
            <a:r>
              <a:rPr lang="sr-Latn-CS" altLang="en-US"/>
              <a:t> </a:t>
            </a:r>
            <a:r>
              <a:rPr lang="sr-Cyrl-CS" altLang="en-US"/>
              <a:t>брзином</a:t>
            </a:r>
            <a:r>
              <a:rPr lang="sr-Latn-CS" altLang="en-US"/>
              <a:t> 6 </a:t>
            </a:r>
            <a:r>
              <a:rPr lang="sr-Cyrl-CS" altLang="en-US"/>
              <a:t>км</a:t>
            </a:r>
            <a:r>
              <a:rPr lang="sr-Latn-CS" altLang="en-US"/>
              <a:t>/</a:t>
            </a:r>
            <a:r>
              <a:rPr lang="sr-Cyrl-CS" altLang="en-US"/>
              <a:t>ч</a:t>
            </a:r>
            <a:r>
              <a:rPr lang="sr-Latn-CS" altLang="en-US"/>
              <a:t>  20...30...90 </a:t>
            </a:r>
            <a:r>
              <a:rPr lang="sr-Cyrl-CS" altLang="en-US"/>
              <a:t>мин</a:t>
            </a:r>
            <a:r>
              <a:rPr lang="sr-Latn-CS" altLang="en-US"/>
              <a:t> 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>
            <a:extLst>
              <a:ext uri="{FF2B5EF4-FFF2-40B4-BE49-F238E27FC236}">
                <a16:creationId xmlns:a16="http://schemas.microsoft.com/office/drawing/2014/main" id="{216BF6AD-DBBE-4EBB-9EA5-830CF2D69B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EB4D6885-87DD-4008-A2E9-2D2DF70F2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83D957-EC56-49A4-85F2-3476C89023C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78852" name="Content Placeholder 4" descr="cardiac rehab">
            <a:extLst>
              <a:ext uri="{FF2B5EF4-FFF2-40B4-BE49-F238E27FC236}">
                <a16:creationId xmlns:a16="http://schemas.microsoft.com/office/drawing/2014/main" id="{0FD2474B-6FF9-425B-B6BB-A15BEA32C6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313" y="1428750"/>
            <a:ext cx="6557962" cy="4775200"/>
          </a:xfrm>
        </p:spPr>
      </p:pic>
    </p:spTree>
  </p:cSld>
  <p:clrMapOvr>
    <a:masterClrMapping/>
  </p:clrMapOvr>
  <p:transition spd="slow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id="{933EA629-12C5-442F-82E9-C68EFF9CCF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9A3F03C2-59FB-433E-A59A-4B256BB08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FC6D3D-603C-4781-9405-9D82E6982CA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79876" name="Picture 5">
            <a:extLst>
              <a:ext uri="{FF2B5EF4-FFF2-40B4-BE49-F238E27FC236}">
                <a16:creationId xmlns:a16="http://schemas.microsoft.com/office/drawing/2014/main" id="{096F3E1C-DA38-4C63-8AD5-C01AB41443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27"/>
          <a:stretch>
            <a:fillRect/>
          </a:stretch>
        </p:blipFill>
        <p:spPr>
          <a:xfrm>
            <a:off x="1714500" y="1500188"/>
            <a:ext cx="5857875" cy="5143500"/>
          </a:xfrm>
          <a:noFill/>
        </p:spPr>
      </p:pic>
    </p:spTree>
  </p:cSld>
  <p:clrMapOvr>
    <a:masterClrMapping/>
  </p:clrMapOvr>
  <p:transition spd="slow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8AE6206D-069B-46FF-9DBD-B79B36AE1B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r>
              <a:rPr lang="sr-Cyrl-CS" altLang="en-US"/>
              <a:t>гимнастичке вежбе (вежбе дисања и обликовања, интервални тренинг на бицикл ергометру, терапијске шетње („стазе живота“) уз холтер мониторинг, рекреацијско пливање и спортске игре (стони тенис, тенис, куглање, одбојка, бадмингтон).</a:t>
            </a:r>
          </a:p>
          <a:p>
            <a:r>
              <a:rPr lang="sr-Cyrl-CS" altLang="en-US"/>
              <a:t> Психосоцијални третман (анксиозност, депресија)</a:t>
            </a:r>
          </a:p>
          <a:p>
            <a:r>
              <a:rPr lang="sr-Cyrl-CS" altLang="en-US"/>
              <a:t> 2/3 трећине болесника са АИМ има емоционалне сметње, а у 25% пацијената значајно угрожавају КР</a:t>
            </a:r>
            <a:endParaRPr lang="en-US" altLang="en-US"/>
          </a:p>
        </p:txBody>
      </p:sp>
      <p:sp>
        <p:nvSpPr>
          <p:cNvPr id="80899" name="Slide Number Placeholder 3">
            <a:extLst>
              <a:ext uri="{FF2B5EF4-FFF2-40B4-BE49-F238E27FC236}">
                <a16:creationId xmlns:a16="http://schemas.microsoft.com/office/drawing/2014/main" id="{882B024E-3C1A-40FD-9414-BEF370D11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D551F4-1657-4958-9348-0220855FB0D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>
            <a:extLst>
              <a:ext uri="{FF2B5EF4-FFF2-40B4-BE49-F238E27FC236}">
                <a16:creationId xmlns:a16="http://schemas.microsoft.com/office/drawing/2014/main" id="{EB6E41D3-1EAE-423B-A74C-6A92500926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81923" name="Slide Number Placeholder 3">
            <a:extLst>
              <a:ext uri="{FF2B5EF4-FFF2-40B4-BE49-F238E27FC236}">
                <a16:creationId xmlns:a16="http://schemas.microsoft.com/office/drawing/2014/main" id="{A9F8C3DE-86EE-4795-BC5E-03F7F25C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A5BB4C-C1A2-4919-9499-5752FCF60F6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81924" name="Content Placeholder 4" descr="setnja">
            <a:extLst>
              <a:ext uri="{FF2B5EF4-FFF2-40B4-BE49-F238E27FC236}">
                <a16:creationId xmlns:a16="http://schemas.microsoft.com/office/drawing/2014/main" id="{4394292B-C512-4BFE-9FAB-6D5A23457D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0188" y="1214438"/>
            <a:ext cx="6597650" cy="4956175"/>
          </a:xfrm>
        </p:spPr>
      </p:pic>
    </p:spTree>
  </p:cSld>
  <p:clrMapOvr>
    <a:masterClrMapping/>
  </p:clrMapOvr>
  <p:transition spd="slow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>
            <a:extLst>
              <a:ext uri="{FF2B5EF4-FFF2-40B4-BE49-F238E27FC236}">
                <a16:creationId xmlns:a16="http://schemas.microsoft.com/office/drawing/2014/main" id="{7D27FD65-14A8-41C4-94FD-13867EACAF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357188"/>
            <a:ext cx="7772400" cy="857250"/>
          </a:xfrm>
        </p:spPr>
        <p:txBody>
          <a:bodyPr/>
          <a:lstStyle/>
          <a:p>
            <a:r>
              <a:rPr lang="sr-Latn-CS" altLang="en-US"/>
              <a:t>III </a:t>
            </a:r>
            <a:r>
              <a:rPr lang="sr-Cyrl-CS" altLang="en-US"/>
              <a:t>фаза</a:t>
            </a:r>
            <a:r>
              <a:rPr lang="sr-Latn-CS" altLang="en-US"/>
              <a:t>-</a:t>
            </a:r>
            <a:r>
              <a:rPr lang="sr-Cyrl-CS" altLang="en-US"/>
              <a:t>постреконвалесценције</a:t>
            </a:r>
            <a:endParaRPr lang="en-US" altLang="en-US"/>
          </a:p>
        </p:txBody>
      </p:sp>
      <p:sp>
        <p:nvSpPr>
          <p:cNvPr id="82947" name="Content Placeholder 2">
            <a:extLst>
              <a:ext uri="{FF2B5EF4-FFF2-40B4-BE49-F238E27FC236}">
                <a16:creationId xmlns:a16="http://schemas.microsoft.com/office/drawing/2014/main" id="{1AE896D1-2ADB-493B-A731-61B827C8EF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69988" y="1785938"/>
            <a:ext cx="7772400" cy="4275137"/>
          </a:xfrm>
        </p:spPr>
        <p:txBody>
          <a:bodyPr/>
          <a:lstStyle/>
          <a:p>
            <a:r>
              <a:rPr lang="sr-Cyrl-CS" altLang="en-US"/>
              <a:t>Доживотно</a:t>
            </a:r>
          </a:p>
          <a:p>
            <a:endParaRPr lang="sr-Cyrl-CS" altLang="en-US"/>
          </a:p>
          <a:p>
            <a:r>
              <a:rPr lang="sr-Cyrl-CS" altLang="en-US"/>
              <a:t>Тимски</a:t>
            </a:r>
          </a:p>
          <a:p>
            <a:endParaRPr lang="sr-Cyrl-CS" altLang="en-US"/>
          </a:p>
          <a:p>
            <a:r>
              <a:rPr lang="sr-Cyrl-CS" altLang="en-US"/>
              <a:t>У оквиру својих могућности</a:t>
            </a:r>
            <a:endParaRPr lang="en-US" altLang="en-US"/>
          </a:p>
        </p:txBody>
      </p:sp>
    </p:spTree>
  </p:cSld>
  <p:clrMapOvr>
    <a:masterClrMapping/>
  </p:clrMapOvr>
  <p:transition spd="slow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0178FEA6-D641-441C-9EA0-D9DB4AB923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/>
              <a:t>Принципи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дозирању</a:t>
            </a:r>
            <a:r>
              <a:rPr lang="sr-Latn-CS" altLang="en-US"/>
              <a:t> </a:t>
            </a:r>
            <a:r>
              <a:rPr lang="sr-Cyrl-CS" altLang="en-US"/>
              <a:t>оптерећења</a:t>
            </a:r>
            <a:endParaRPr lang="sr-Latn-CS" altLang="en-US"/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B8BC5317-9336-4F09-B2A2-0629015B2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строго</a:t>
            </a:r>
            <a:r>
              <a:rPr lang="sr-Latn-CS" altLang="en-US"/>
              <a:t> </a:t>
            </a:r>
            <a:r>
              <a:rPr lang="sr-Cyrl-CS" altLang="en-US"/>
              <a:t>индивидуално</a:t>
            </a:r>
            <a:r>
              <a:rPr lang="sr-Latn-CS" altLang="en-US"/>
              <a:t>-</a:t>
            </a:r>
            <a:r>
              <a:rPr lang="sr-Cyrl-CS" altLang="en-US"/>
              <a:t>године</a:t>
            </a:r>
            <a:r>
              <a:rPr lang="sr-Latn-CS" altLang="en-US"/>
              <a:t>, </a:t>
            </a:r>
            <a:r>
              <a:rPr lang="sr-Cyrl-CS" altLang="en-US"/>
              <a:t>пол</a:t>
            </a:r>
            <a:r>
              <a:rPr lang="sr-Latn-CS" altLang="en-US"/>
              <a:t>, </a:t>
            </a:r>
            <a:r>
              <a:rPr lang="sr-Cyrl-CS" altLang="en-US"/>
              <a:t>стање</a:t>
            </a:r>
            <a:r>
              <a:rPr lang="sr-Latn-CS" altLang="en-US"/>
              <a:t>...</a:t>
            </a:r>
          </a:p>
          <a:p>
            <a:pPr eaLnBrk="1" hangingPunct="1"/>
            <a:r>
              <a:rPr lang="sr-Cyrl-CS" altLang="en-US"/>
              <a:t>системски</a:t>
            </a:r>
            <a:r>
              <a:rPr lang="sr-Latn-CS" altLang="en-US"/>
              <a:t>, </a:t>
            </a:r>
            <a:r>
              <a:rPr lang="sr-Cyrl-CS" altLang="en-US"/>
              <a:t>са</a:t>
            </a:r>
            <a:r>
              <a:rPr lang="sr-Latn-CS" altLang="en-US"/>
              <a:t> </a:t>
            </a:r>
            <a:r>
              <a:rPr lang="sr-Cyrl-CS" altLang="en-US"/>
              <a:t>постепеним</a:t>
            </a:r>
            <a:r>
              <a:rPr lang="sr-Latn-CS" altLang="en-US"/>
              <a:t> </a:t>
            </a:r>
            <a:r>
              <a:rPr lang="sr-Cyrl-CS" altLang="en-US"/>
              <a:t>повећањем</a:t>
            </a:r>
            <a:r>
              <a:rPr lang="sr-Latn-CS" altLang="en-US"/>
              <a:t> </a:t>
            </a:r>
            <a:r>
              <a:rPr lang="sr-Cyrl-CS" altLang="en-US"/>
              <a:t>тежине</a:t>
            </a:r>
            <a:endParaRPr lang="sr-Latn-CS" altLang="en-US"/>
          </a:p>
          <a:p>
            <a:pPr eaLnBrk="1" hangingPunct="1"/>
            <a:r>
              <a:rPr lang="sr-Cyrl-CS" altLang="en-US"/>
              <a:t>комбиноване</a:t>
            </a:r>
            <a:r>
              <a:rPr lang="sr-Latn-CS" altLang="en-US"/>
              <a:t> </a:t>
            </a:r>
            <a:r>
              <a:rPr lang="sr-Cyrl-CS" altLang="en-US"/>
              <a:t>вежбе</a:t>
            </a:r>
            <a:endParaRPr lang="sr-Latn-CS" altLang="en-US"/>
          </a:p>
          <a:p>
            <a:pPr eaLnBrk="1" hangingPunct="1"/>
            <a:r>
              <a:rPr lang="sr-Cyrl-CS" altLang="en-US"/>
              <a:t>континуирано</a:t>
            </a:r>
            <a:endParaRPr lang="sr-Latn-CS" altLang="en-US"/>
          </a:p>
          <a:p>
            <a:pPr eaLnBrk="1" hangingPunct="1"/>
            <a:r>
              <a:rPr lang="sr-Cyrl-CS" altLang="en-US"/>
              <a:t>контролисано</a:t>
            </a:r>
            <a:endParaRPr lang="sr-Latn-CS" altLang="en-US"/>
          </a:p>
          <a:p>
            <a:pPr eaLnBrk="1" hangingPunct="1">
              <a:buFontTx/>
              <a:buNone/>
            </a:pPr>
            <a:endParaRPr lang="sr-Latn-CS" altLang="en-US"/>
          </a:p>
        </p:txBody>
      </p:sp>
    </p:spTree>
  </p:cSld>
  <p:clrMapOvr>
    <a:masterClrMapping/>
  </p:clrMapOvr>
  <p:transition spd="slow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>
            <a:extLst>
              <a:ext uri="{FF2B5EF4-FFF2-40B4-BE49-F238E27FC236}">
                <a16:creationId xmlns:a16="http://schemas.microsoft.com/office/drawing/2014/main" id="{901C8E9C-B212-4816-B0A6-725E656BB6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sr-Cyrl-CS" altLang="en-US" b="1"/>
              <a:t>Опште препоруке за физички тренинг</a:t>
            </a:r>
            <a:endParaRPr lang="en-US" altLang="en-US" b="1"/>
          </a:p>
        </p:txBody>
      </p:sp>
      <p:sp>
        <p:nvSpPr>
          <p:cNvPr id="84995" name="Content Placeholder 2">
            <a:extLst>
              <a:ext uri="{FF2B5EF4-FFF2-40B4-BE49-F238E27FC236}">
                <a16:creationId xmlns:a16="http://schemas.microsoft.com/office/drawing/2014/main" id="{3D770515-B012-4D81-9CDC-E0A959341B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229600" cy="4411663"/>
          </a:xfrm>
        </p:spPr>
        <p:txBody>
          <a:bodyPr/>
          <a:lstStyle/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r>
              <a:rPr lang="sr-Cyrl-CS" altLang="en-US" sz="2400" dirty="0"/>
              <a:t>Активност 150</a:t>
            </a:r>
            <a:r>
              <a:rPr lang="sr-Latn-CS" altLang="en-US" sz="2400" dirty="0"/>
              <a:t> min </a:t>
            </a:r>
            <a:r>
              <a:rPr lang="sr-Cyrl-CS" altLang="en-US" sz="2400" dirty="0"/>
              <a:t>недељно, идеално 3-4 </a:t>
            </a:r>
            <a:r>
              <a:rPr lang="sr-Latn-CS" altLang="en-US" sz="2400" dirty="0"/>
              <a:t>h</a:t>
            </a:r>
            <a:r>
              <a:rPr lang="sr-Cyrl-CS" altLang="en-US" sz="2400" dirty="0"/>
              <a:t> недељно</a:t>
            </a:r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r>
              <a:rPr lang="sr-Cyrl-CS" altLang="en-US" sz="2400" dirty="0"/>
              <a:t>Започети са 50% максималног физичког оптерећења и повећавати до 70%</a:t>
            </a:r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r>
              <a:rPr lang="sr-Cyrl-CS" altLang="en-US" sz="2400" dirty="0"/>
              <a:t>Потрошња енергије од 1000-2000 </a:t>
            </a:r>
            <a:r>
              <a:rPr lang="sr-Latn-CS" altLang="en-US" sz="2400" dirty="0"/>
              <a:t>Kcal/</a:t>
            </a:r>
            <a:r>
              <a:rPr lang="sr-Cyrl-CS" altLang="en-US" sz="2400" dirty="0"/>
              <a:t>недељно</a:t>
            </a:r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r>
              <a:rPr lang="sr-Cyrl-CS" altLang="en-US" sz="2400" dirty="0"/>
              <a:t>Адекватно дозирати оптерећење:</a:t>
            </a:r>
          </a:p>
          <a:p>
            <a:pPr marL="857250" lvl="1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Cyrl-CS" altLang="en-US" sz="2200" dirty="0"/>
              <a:t>повећање фреквенце дисања не преко 6-9/</a:t>
            </a:r>
            <a:r>
              <a:rPr lang="sr-Latn-CS" altLang="en-US" sz="2200" dirty="0"/>
              <a:t>min</a:t>
            </a:r>
          </a:p>
          <a:p>
            <a:pPr marL="857250" lvl="1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Cyrl-CS" altLang="en-US" sz="2200" dirty="0"/>
              <a:t>пораст срчане </a:t>
            </a:r>
            <a:r>
              <a:rPr lang="el-GR" altLang="en-US" sz="2200" dirty="0"/>
              <a:t>γ</a:t>
            </a:r>
            <a:r>
              <a:rPr lang="sr-Cyrl-CS" altLang="en-US" sz="2200" dirty="0"/>
              <a:t> не више од 10-12/</a:t>
            </a:r>
            <a:r>
              <a:rPr lang="sr-Latn-CS" altLang="en-US" sz="2200" dirty="0"/>
              <a:t>min</a:t>
            </a:r>
            <a:endParaRPr lang="sr-Cyrl-CS" altLang="en-US" sz="2200" dirty="0"/>
          </a:p>
          <a:p>
            <a:pPr marL="857250" lvl="1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Cyrl-CS" altLang="en-US" sz="2200" dirty="0"/>
              <a:t>пораст систолног ТА не више од 40 </a:t>
            </a:r>
            <a:r>
              <a:rPr lang="sr-Latn-CS" altLang="en-US" sz="2200" dirty="0"/>
              <a:t>mmHg</a:t>
            </a:r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endParaRPr lang="sr-Latn-CS" altLang="en-US" sz="2400" dirty="0"/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endParaRPr lang="sr-Cyrl-CS" altLang="en-US" sz="2400" b="1" dirty="0"/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endParaRPr lang="sr-Cyrl-CS" altLang="en-US" sz="2400" dirty="0"/>
          </a:p>
          <a:p>
            <a:pPr marL="457200" indent="-457200">
              <a:spcBef>
                <a:spcPts val="3000"/>
              </a:spcBef>
              <a:buFont typeface="Calibri" panose="020F0502020204030204" pitchFamily="34" charset="0"/>
              <a:buAutoNum type="arabicPeriod"/>
            </a:pPr>
            <a:endParaRPr lang="sr-Cyrl-CS" altLang="en-US" sz="2400" b="1" dirty="0"/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E0477973-BC91-4772-BA91-055C48EC9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61D6A02-CBE0-4963-A540-0D137CF77B02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67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>
            <a:extLst>
              <a:ext uri="{FF2B5EF4-FFF2-40B4-BE49-F238E27FC236}">
                <a16:creationId xmlns:a16="http://schemas.microsoft.com/office/drawing/2014/main" id="{A5259696-7B08-49AE-86DE-1FBC21A3A6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86019" name="Content Placeholder 2">
            <a:extLst>
              <a:ext uri="{FF2B5EF4-FFF2-40B4-BE49-F238E27FC236}">
                <a16:creationId xmlns:a16="http://schemas.microsoft.com/office/drawing/2014/main" id="{A355D81F-8473-4502-9A47-A355E4E3B0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За одржавање физичке активности тренирати 2-3x недељно по 30 минута. Прекид физичке активности у трајању само од 15 дана доводи до губитка свих напред наведених повољних ефеката.</a:t>
            </a:r>
          </a:p>
          <a:p>
            <a:r>
              <a:rPr lang="sr-Cyrl-CS" altLang="en-US"/>
              <a:t> контрола кардиолога у првој години 3-4x у првих 6 месеци болести. </a:t>
            </a:r>
            <a:endParaRPr lang="en-US" altLang="en-US"/>
          </a:p>
        </p:txBody>
      </p:sp>
      <p:sp>
        <p:nvSpPr>
          <p:cNvPr id="86020" name="Slide Number Placeholder 3">
            <a:extLst>
              <a:ext uri="{FF2B5EF4-FFF2-40B4-BE49-F238E27FC236}">
                <a16:creationId xmlns:a16="http://schemas.microsoft.com/office/drawing/2014/main" id="{728B6FB0-E046-46B0-B90E-A54C89E36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AFAFBF4-62F0-4EB8-AA5C-C18EB0063A6D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714484E5-9D68-4CF0-83B5-3CE1CCC77C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84188"/>
            <a:ext cx="8569325" cy="784225"/>
          </a:xfrm>
        </p:spPr>
        <p:txBody>
          <a:bodyPr/>
          <a:lstStyle/>
          <a:p>
            <a:pPr eaLnBrk="1" hangingPunct="1"/>
            <a:r>
              <a:rPr lang="sr-Latn-CS" altLang="en-US" b="1"/>
              <a:t>III</a:t>
            </a:r>
            <a:r>
              <a:rPr lang="en-US" altLang="en-US" b="1"/>
              <a:t> фаза - постреконвалесценције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9535CC25-A4AD-410E-8D9B-33727A0D8F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752975"/>
          </a:xfrm>
        </p:spPr>
        <p:txBody>
          <a:bodyPr anchor="ctr"/>
          <a:lstStyle/>
          <a:p>
            <a:pPr eaLnBrk="1" hangingPunct="1">
              <a:spcBef>
                <a:spcPts val="3000"/>
              </a:spcBef>
              <a:defRPr/>
            </a:pPr>
            <a:r>
              <a:rPr lang="sr-Cyrl-CS" altLang="en-US" sz="2400" dirty="0"/>
              <a:t>Дозирана физичка активност према </a:t>
            </a:r>
            <a:r>
              <a:rPr lang="sr-Cyrl-CS" altLang="en-US" sz="2400" dirty="0" err="1"/>
              <a:t>Андерсоновој</a:t>
            </a:r>
            <a:r>
              <a:rPr lang="sr-Cyrl-CS" altLang="en-US" sz="2400" dirty="0"/>
              <a:t> формули:</a:t>
            </a:r>
          </a:p>
          <a:p>
            <a:pPr marL="0" indent="0" algn="ctr" eaLnBrk="1" hangingPunct="1">
              <a:spcBef>
                <a:spcPts val="3000"/>
              </a:spcBef>
              <a:buFontTx/>
              <a:buNone/>
              <a:defRPr/>
            </a:pPr>
            <a:r>
              <a:rPr lang="x-none" altLang="en-US" sz="2400" b="1" dirty="0">
                <a:solidFill>
                  <a:srgbClr val="FF0000"/>
                </a:solidFill>
              </a:rPr>
              <a:t>           </a:t>
            </a:r>
            <a:r>
              <a:rPr lang="en-US" altLang="en-US" sz="2400" dirty="0" err="1"/>
              <a:t>Max.sr.f</a:t>
            </a:r>
            <a:r>
              <a:rPr lang="en-US" altLang="en-US" sz="2400" dirty="0"/>
              <a:t> (HR max) = </a:t>
            </a:r>
            <a:r>
              <a:rPr lang="sr-Cyrl-CS" altLang="en-US" sz="2400" dirty="0"/>
              <a:t>200 (210) - године  живота (±5%)</a:t>
            </a:r>
          </a:p>
          <a:p>
            <a:pPr eaLnBrk="1" hangingPunct="1">
              <a:spcBef>
                <a:spcPts val="3000"/>
              </a:spcBef>
              <a:defRPr/>
            </a:pPr>
            <a:r>
              <a:rPr lang="en-US" altLang="en-US" sz="2400" dirty="0" err="1"/>
              <a:t>Субмаксимална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фреквенција</a:t>
            </a:r>
            <a:r>
              <a:rPr lang="en-US" altLang="en-US" sz="2400" dirty="0"/>
              <a:t>: 70-80% </a:t>
            </a:r>
            <a:r>
              <a:rPr lang="en-US" altLang="en-US" sz="2400" dirty="0" err="1"/>
              <a:t>HRmax</a:t>
            </a:r>
            <a:endParaRPr lang="en-US" altLang="en-US" sz="2400" dirty="0"/>
          </a:p>
          <a:p>
            <a:pPr eaLnBrk="1" hangingPunct="1">
              <a:spcBef>
                <a:spcPts val="3000"/>
              </a:spcBef>
              <a:defRPr/>
            </a:pPr>
            <a:r>
              <a:rPr lang="sr-Cyrl-CS" altLang="en-US" sz="2400" dirty="0"/>
              <a:t>Доживотна активност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>
            <a:extLst>
              <a:ext uri="{FF2B5EF4-FFF2-40B4-BE49-F238E27FC236}">
                <a16:creationId xmlns:a16="http://schemas.microsoft.com/office/drawing/2014/main" id="{28C83EE8-9F0C-4687-B681-9A4D5C181CEA}"/>
              </a:ext>
            </a:extLst>
          </p:cNvPr>
          <p:cNvSpPr txBox="1"/>
          <p:nvPr/>
        </p:nvSpPr>
        <p:spPr>
          <a:xfrm>
            <a:off x="628650" y="365125"/>
            <a:ext cx="7886700" cy="142081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К</a:t>
            </a:r>
            <a:r>
              <a:rPr lang="sr-Cyrl-C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В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болести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представљају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водећи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узрок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смрти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у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нашој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земљи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и у </a:t>
            </a:r>
            <a:r>
              <a:rPr lang="en-US" sz="4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свету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243" name="Content Placeholder 3">
            <a:extLst>
              <a:ext uri="{FF2B5EF4-FFF2-40B4-BE49-F238E27FC236}">
                <a16:creationId xmlns:a16="http://schemas.microsoft.com/office/drawing/2014/main" id="{93DA61D4-B18F-4626-A29B-B29A8B2A5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2143125"/>
            <a:ext cx="6672263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5C30CED7-114F-4486-A46D-E6FB7BF973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pPr eaLnBrk="1" hangingPunct="1"/>
            <a:r>
              <a:rPr lang="sr-Cyrl-CS" altLang="en-US">
                <a:solidFill>
                  <a:schemeClr val="tx1"/>
                </a:solidFill>
                <a:cs typeface="Times New Roman" panose="02020603050405020304" pitchFamily="18" charset="0"/>
              </a:rPr>
              <a:t>Физичка</a:t>
            </a:r>
            <a:r>
              <a:rPr lang="sr-Latn-CS" altLang="en-US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>
                <a:solidFill>
                  <a:schemeClr val="tx1"/>
                </a:solidFill>
                <a:cs typeface="Times New Roman" panose="02020603050405020304" pitchFamily="18" charset="0"/>
              </a:rPr>
              <a:t>активност</a:t>
            </a:r>
            <a:r>
              <a:rPr lang="sr-Latn-CS" altLang="en-US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>
                <a:solidFill>
                  <a:schemeClr val="tx1"/>
                </a:solidFill>
                <a:cs typeface="Times New Roman" panose="02020603050405020304" pitchFamily="18" charset="0"/>
              </a:rPr>
              <a:t>и</a:t>
            </a:r>
            <a:r>
              <a:rPr lang="sr-Latn-CS" altLang="en-US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>
                <a:solidFill>
                  <a:schemeClr val="tx1"/>
                </a:solidFill>
                <a:cs typeface="Times New Roman" panose="02020603050405020304" pitchFamily="18" charset="0"/>
              </a:rPr>
              <a:t>одмор</a:t>
            </a:r>
            <a:endParaRPr lang="en-US" altLang="en-US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F064F62E-8DDC-4312-9C70-D39C66521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285875"/>
            <a:ext cx="8513763" cy="4775200"/>
          </a:xfrm>
        </p:spPr>
        <p:txBody>
          <a:bodyPr/>
          <a:lstStyle/>
          <a:p>
            <a:pPr algn="ctr" eaLnBrk="1" hangingPunct="1"/>
            <a:r>
              <a:rPr lang="sr-Cyrl-CS" altLang="en-US" sz="3600">
                <a:cs typeface="Times New Roman" panose="02020603050405020304" pitchFamily="18" charset="0"/>
              </a:rPr>
              <a:t>Подстицање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физичких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активности</a:t>
            </a:r>
            <a:r>
              <a:rPr lang="sr-Latn-CS" altLang="en-US" sz="3600">
                <a:cs typeface="Times New Roman" panose="02020603050405020304" pitchFamily="18" charset="0"/>
              </a:rPr>
              <a:t> (</a:t>
            </a:r>
            <a:r>
              <a:rPr lang="sr-Cyrl-CS" altLang="en-US" sz="3600">
                <a:cs typeface="Times New Roman" panose="02020603050405020304" pitchFamily="18" charset="0"/>
              </a:rPr>
              <a:t>аеробних</a:t>
            </a:r>
            <a:r>
              <a:rPr lang="en-US" altLang="en-US" sz="3600">
                <a:cs typeface="Times New Roman" panose="02020603050405020304" pitchFamily="18" charset="0"/>
              </a:rPr>
              <a:t>,3x </a:t>
            </a:r>
            <a:r>
              <a:rPr lang="sr-Cyrl-CS" altLang="en-US" sz="3600">
                <a:cs typeface="Times New Roman" panose="02020603050405020304" pitchFamily="18" charset="0"/>
              </a:rPr>
              <a:t>недељно,60-80 % </a:t>
            </a:r>
            <a:r>
              <a:rPr lang="sr-Latn-CS" altLang="en-US" sz="3600">
                <a:cs typeface="Times New Roman" panose="02020603050405020304" pitchFamily="18" charset="0"/>
              </a:rPr>
              <a:t>maxO2)</a:t>
            </a:r>
          </a:p>
          <a:p>
            <a:pPr algn="ctr" eaLnBrk="1" hangingPunct="1"/>
            <a:r>
              <a:rPr lang="sr-Cyrl-CS" altLang="en-US" sz="3600">
                <a:cs typeface="Times New Roman" panose="02020603050405020304" pitchFamily="18" charset="0"/>
              </a:rPr>
              <a:t>Савет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у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избору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врсте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занимања</a:t>
            </a:r>
            <a:endParaRPr lang="sr-Latn-CS" altLang="en-US" sz="3600"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sr-Latn-CS" altLang="en-US" sz="3600">
                <a:cs typeface="Times New Roman" panose="02020603050405020304" pitchFamily="18" charset="0"/>
              </a:rPr>
              <a:t>(</a:t>
            </a:r>
            <a:r>
              <a:rPr lang="sr-Cyrl-CS" altLang="en-US" sz="3600">
                <a:cs typeface="Times New Roman" panose="02020603050405020304" pitchFamily="18" charset="0"/>
              </a:rPr>
              <a:t>лонд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кондуктери</a:t>
            </a:r>
            <a:r>
              <a:rPr lang="sr-Latn-CS" altLang="en-US" sz="3600">
                <a:cs typeface="Times New Roman" panose="02020603050405020304" pitchFamily="18" charset="0"/>
              </a:rPr>
              <a:t> 2 </a:t>
            </a:r>
            <a:r>
              <a:rPr lang="sr-Cyrl-CS" altLang="en-US" sz="3600">
                <a:cs typeface="Times New Roman" panose="02020603050405020304" pitchFamily="18" charset="0"/>
              </a:rPr>
              <a:t>пута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мање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од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возача</a:t>
            </a:r>
            <a:r>
              <a:rPr lang="sr-Latn-CS" altLang="en-US" sz="3600">
                <a:cs typeface="Times New Roman" panose="02020603050405020304" pitchFamily="18" charset="0"/>
              </a:rPr>
              <a:t>)</a:t>
            </a:r>
          </a:p>
          <a:p>
            <a:pPr algn="ctr" eaLnBrk="1" hangingPunct="1"/>
            <a:r>
              <a:rPr lang="sr-Cyrl-CS" altLang="en-US" sz="3600">
                <a:cs typeface="Times New Roman" panose="02020603050405020304" pitchFamily="18" charset="0"/>
              </a:rPr>
              <a:t>Дуга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путовања</a:t>
            </a:r>
            <a:r>
              <a:rPr lang="sr-Latn-CS" altLang="en-US" sz="3600">
                <a:cs typeface="Times New Roman" panose="02020603050405020304" pitchFamily="18" charset="0"/>
              </a:rPr>
              <a:t>, </a:t>
            </a:r>
            <a:r>
              <a:rPr lang="sr-Cyrl-CS" altLang="en-US" sz="3600">
                <a:cs typeface="Times New Roman" panose="02020603050405020304" pitchFamily="18" charset="0"/>
              </a:rPr>
              <a:t>висока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надморска висина</a:t>
            </a:r>
            <a:r>
              <a:rPr lang="sr-Latn-CS" altLang="en-US" sz="3600">
                <a:cs typeface="Times New Roman" panose="02020603050405020304" pitchFamily="18" charset="0"/>
              </a:rPr>
              <a:t>, </a:t>
            </a:r>
            <a:r>
              <a:rPr lang="sr-Cyrl-CS" altLang="en-US" sz="3600">
                <a:cs typeface="Times New Roman" panose="02020603050405020304" pitchFamily="18" charset="0"/>
              </a:rPr>
              <a:t>топла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и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влажна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места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нису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препоручена</a:t>
            </a:r>
            <a:endParaRPr lang="sr-Latn-CS" altLang="en-US" sz="3600">
              <a:cs typeface="Times New Roman" panose="02020603050405020304" pitchFamily="18" charset="0"/>
            </a:endParaRPr>
          </a:p>
          <a:p>
            <a:pPr algn="ctr" eaLnBrk="1" hangingPunct="1"/>
            <a:r>
              <a:rPr lang="sr-Cyrl-CS" altLang="en-US" sz="3600">
                <a:cs typeface="Times New Roman" panose="02020603050405020304" pitchFamily="18" charset="0"/>
              </a:rPr>
              <a:t>Вакцинација</a:t>
            </a:r>
            <a:r>
              <a:rPr lang="sr-Latn-CS" altLang="en-US" sz="3600">
                <a:cs typeface="Times New Roman" panose="02020603050405020304" pitchFamily="18" charset="0"/>
              </a:rPr>
              <a:t> </a:t>
            </a:r>
            <a:r>
              <a:rPr lang="sr-Cyrl-CS" altLang="en-US" sz="3600">
                <a:cs typeface="Times New Roman" panose="02020603050405020304" pitchFamily="18" charset="0"/>
              </a:rPr>
              <a:t>обавезна</a:t>
            </a:r>
            <a:endParaRPr lang="sr-Latn-CS" altLang="en-US" sz="3600">
              <a:cs typeface="Times New Roman" panose="02020603050405020304" pitchFamily="18" charset="0"/>
            </a:endParaRPr>
          </a:p>
          <a:p>
            <a:pPr algn="ctr" eaLnBrk="1" hangingPunct="1"/>
            <a:r>
              <a:rPr lang="sr-Cyrl-CS" altLang="en-US" sz="3600">
                <a:cs typeface="Times New Roman" panose="02020603050405020304" pitchFamily="18" charset="0"/>
              </a:rPr>
              <a:t>Одмор</a:t>
            </a:r>
            <a:endParaRPr lang="sr-Latn-CS" altLang="en-US" sz="3600"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slow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>
            <a:extLst>
              <a:ext uri="{FF2B5EF4-FFF2-40B4-BE49-F238E27FC236}">
                <a16:creationId xmlns:a16="http://schemas.microsoft.com/office/drawing/2014/main" id="{0C4773D7-039F-488A-8CA7-694A651BF7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90115" name="Content Placeholder 2">
            <a:extLst>
              <a:ext uri="{FF2B5EF4-FFF2-40B4-BE49-F238E27FC236}">
                <a16:creationId xmlns:a16="http://schemas.microsoft.com/office/drawing/2014/main" id="{EFBCCF3F-D3A6-40F9-9ACA-CA6AD52DD0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r>
              <a:rPr lang="sr-Cyrl-CS" altLang="en-US"/>
              <a:t>После завршеног кардиолошког лечења рахабилитације &gt; оцена радне способности по потреби професионална рехабилитација </a:t>
            </a:r>
          </a:p>
          <a:p>
            <a:r>
              <a:rPr lang="sr-Cyrl-CS" altLang="en-US"/>
              <a:t> 3-6 месеци скраћено радно време (период адаптације). Време враћања на посао се из дана у дан све више скраћује.</a:t>
            </a:r>
            <a:endParaRPr lang="en-US" altLang="en-US"/>
          </a:p>
          <a:p>
            <a:r>
              <a:rPr lang="sr-Cyrl-CS" altLang="en-US"/>
              <a:t> Истраживања указују да је 80% болесника са некомпликованим инфарктом враћено на посао, а око 30% са компликованим </a:t>
            </a:r>
            <a:endParaRPr lang="en-US" altLang="en-US"/>
          </a:p>
        </p:txBody>
      </p:sp>
      <p:sp>
        <p:nvSpPr>
          <p:cNvPr id="90116" name="Slide Number Placeholder 3">
            <a:extLst>
              <a:ext uri="{FF2B5EF4-FFF2-40B4-BE49-F238E27FC236}">
                <a16:creationId xmlns:a16="http://schemas.microsoft.com/office/drawing/2014/main" id="{C2618513-9B13-4DA3-8331-4B2C6BEFD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3D2DE4-7882-424E-B24A-1D616E77962F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71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615A9BFF-A0C2-47C1-A2B3-AB86447168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998538"/>
          </a:xfrm>
        </p:spPr>
        <p:txBody>
          <a:bodyPr/>
          <a:lstStyle/>
          <a:p>
            <a:pPr eaLnBrk="1" hangingPunct="1"/>
            <a:r>
              <a:rPr lang="en-US" altLang="en-US" b="1" dirty="0" err="1">
                <a:solidFill>
                  <a:schemeClr val="tx1"/>
                </a:solidFill>
              </a:rPr>
              <a:t>Разлози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err="1">
                <a:solidFill>
                  <a:schemeClr val="tx1"/>
                </a:solidFill>
              </a:rPr>
              <a:t>за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err="1">
                <a:solidFill>
                  <a:schemeClr val="tx1"/>
                </a:solidFill>
              </a:rPr>
              <a:t>прекид</a:t>
            </a:r>
            <a:r>
              <a:rPr lang="en-US" altLang="en-US" b="1" dirty="0">
                <a:solidFill>
                  <a:schemeClr val="tx1"/>
                </a:solidFill>
              </a:rPr>
              <a:t> КТХ </a:t>
            </a:r>
            <a:r>
              <a:rPr lang="en-US" altLang="en-US" b="1" dirty="0" err="1">
                <a:solidFill>
                  <a:schemeClr val="tx1"/>
                </a:solidFill>
              </a:rPr>
              <a:t>програма</a:t>
            </a:r>
            <a:r>
              <a:rPr lang="en-US" altLang="en-US" b="1" dirty="0">
                <a:solidFill>
                  <a:schemeClr val="tx1"/>
                </a:solidFill>
              </a:rPr>
              <a:t> </a:t>
            </a:r>
            <a:r>
              <a:rPr lang="en-US" altLang="en-US" b="1" dirty="0" err="1">
                <a:solidFill>
                  <a:schemeClr val="tx1"/>
                </a:solidFill>
              </a:rPr>
              <a:t>након</a:t>
            </a:r>
            <a:r>
              <a:rPr lang="en-US" altLang="en-US" b="1" dirty="0">
                <a:solidFill>
                  <a:schemeClr val="tx1"/>
                </a:solidFill>
              </a:rPr>
              <a:t> АИМ: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7813A3CC-72E8-40CF-BC3B-27A9EE877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893175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Тахикардија</a:t>
            </a:r>
            <a:r>
              <a:rPr lang="en-US" altLang="en-US" sz="2400" dirty="0"/>
              <a:t> </a:t>
            </a:r>
            <a:r>
              <a:rPr lang="en-US" altLang="en-US" sz="2400" dirty="0">
                <a:cs typeface="Times New Roman" pitchFamily="18" charset="0"/>
              </a:rPr>
              <a:t>&gt; </a:t>
            </a:r>
            <a:r>
              <a:rPr lang="en-US" altLang="en-US" sz="2400" dirty="0"/>
              <a:t>130 /min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пораст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30% у </a:t>
            </a:r>
            <a:r>
              <a:rPr lang="en-US" altLang="en-US" sz="2400" dirty="0" err="1"/>
              <a:t>односу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период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мировања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Wingdings" pitchFamily="2" charset="2"/>
              </a:rPr>
              <a:t></a:t>
            </a:r>
            <a:r>
              <a:rPr lang="en-US" altLang="en-US" sz="2400" dirty="0" err="1">
                <a:sym typeface="Wingdings" pitchFamily="2" charset="2"/>
              </a:rPr>
              <a:t>вежбе</a:t>
            </a:r>
            <a:r>
              <a:rPr lang="en-US" altLang="en-US" sz="2400" dirty="0">
                <a:sym typeface="Wingdings" pitchFamily="2" charset="2"/>
              </a:rPr>
              <a:t> </a:t>
            </a:r>
            <a:r>
              <a:rPr lang="en-US" altLang="en-US" sz="2400" dirty="0" err="1">
                <a:sym typeface="Wingdings" pitchFamily="2" charset="2"/>
              </a:rPr>
              <a:t>су</a:t>
            </a:r>
            <a:r>
              <a:rPr lang="en-US" altLang="en-US" sz="2400" dirty="0">
                <a:sym typeface="Wingdings" pitchFamily="2" charset="2"/>
              </a:rPr>
              <a:t> </a:t>
            </a:r>
            <a:r>
              <a:rPr lang="en-US" altLang="en-US" sz="2400" dirty="0" err="1"/>
              <a:t>предозиране</a:t>
            </a:r>
            <a:r>
              <a:rPr lang="en-US" altLang="en-US" sz="2400" dirty="0">
                <a:sym typeface="Wingdings" pitchFamily="2" charset="2"/>
              </a:rPr>
              <a:t> </a:t>
            </a:r>
            <a:r>
              <a:rPr lang="en-US" altLang="en-US" sz="2400" dirty="0"/>
              <a:t>  </a:t>
            </a:r>
            <a:r>
              <a:rPr lang="en-US" altLang="en-US" sz="2400" dirty="0" err="1"/>
              <a:t>смањити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обим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интензитет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вежби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их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прекинути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неко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време</a:t>
            </a:r>
            <a:r>
              <a:rPr lang="x-none" altLang="en-US" sz="2400" dirty="0"/>
              <a:t>;</a:t>
            </a:r>
            <a:r>
              <a:rPr lang="en-US" altLang="en-US" sz="2400" dirty="0"/>
              <a:t> </a:t>
            </a:r>
            <a:endParaRPr lang="sr-Latn-C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Скок</a:t>
            </a:r>
            <a:r>
              <a:rPr lang="en-US" altLang="en-US" sz="2400" dirty="0"/>
              <a:t> ТА </a:t>
            </a:r>
            <a:r>
              <a:rPr lang="en-US" altLang="en-US" sz="2400" dirty="0">
                <a:cs typeface="Times New Roman" pitchFamily="18" charset="0"/>
              </a:rPr>
              <a:t>&gt;</a:t>
            </a:r>
            <a:r>
              <a:rPr lang="en-US" altLang="en-US" sz="2400" dirty="0"/>
              <a:t> 180/120 </a:t>
            </a:r>
            <a:r>
              <a:rPr lang="sr-Latn-CS" altLang="en-US" sz="2400" dirty="0"/>
              <a:t>mm </a:t>
            </a:r>
            <a:r>
              <a:rPr lang="sr-Latn-CS" altLang="en-US" sz="2400" dirty="0" err="1"/>
              <a:t>Hg</a:t>
            </a:r>
            <a:r>
              <a:rPr lang="x-none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пораст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</a:t>
            </a:r>
            <a:r>
              <a:rPr lang="en-US" altLang="en-US" sz="2400" dirty="0"/>
              <a:t> 30% у </a:t>
            </a:r>
            <a:r>
              <a:rPr lang="en-US" altLang="en-US" sz="2400" dirty="0" err="1"/>
              <a:t>односу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период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мировања</a:t>
            </a:r>
            <a:r>
              <a:rPr lang="x-none" altLang="en-US" sz="2400" dirty="0"/>
              <a:t>;</a:t>
            </a:r>
            <a:r>
              <a:rPr lang="sr-Latn-CS" altLang="en-US" sz="2400" dirty="0"/>
              <a:t> </a:t>
            </a:r>
            <a:r>
              <a:rPr lang="en-US" altLang="en-US" sz="2400" dirty="0"/>
              <a:t>                                             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Појава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аритмија</a:t>
            </a:r>
            <a:r>
              <a:rPr lang="x-none" altLang="en-US" sz="2400" dirty="0"/>
              <a:t>;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Ангинозни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бол</a:t>
            </a:r>
            <a:r>
              <a:rPr lang="x-none" altLang="en-US" sz="2400" dirty="0"/>
              <a:t>;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Осећај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недостатка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ваздуха</a:t>
            </a:r>
            <a:r>
              <a:rPr lang="en-US" altLang="en-US" sz="2400" dirty="0"/>
              <a:t> и </a:t>
            </a:r>
            <a:r>
              <a:rPr lang="en-US" altLang="en-US" sz="2400" dirty="0" err="1"/>
              <a:t>брзо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замарање</a:t>
            </a:r>
            <a:r>
              <a:rPr lang="x-none" altLang="en-US" sz="2400" dirty="0"/>
              <a:t>;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altLang="en-US" sz="2400" dirty="0" err="1"/>
              <a:t>Новонастало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бледило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или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цијаноза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уз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нагли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Symbol"/>
              </a:rPr>
              <a:t></a:t>
            </a:r>
            <a:r>
              <a:rPr lang="en-US" altLang="en-US" sz="2400" dirty="0"/>
              <a:t> ТА и </a:t>
            </a:r>
            <a:r>
              <a:rPr lang="en-US" altLang="en-US" sz="2400" dirty="0">
                <a:sym typeface="Symbol"/>
              </a:rPr>
              <a:t></a:t>
            </a:r>
            <a:r>
              <a:rPr lang="x-none" altLang="en-US" sz="2400" dirty="0">
                <a:sym typeface="Symbol"/>
              </a:rPr>
              <a:t> HR</a:t>
            </a:r>
            <a:r>
              <a:rPr lang="x-none" altLang="en-US" sz="2400" dirty="0"/>
              <a:t>.</a:t>
            </a:r>
          </a:p>
          <a:p>
            <a:pPr marL="0" indent="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altLang="en-US" sz="2600" dirty="0" err="1"/>
              <a:t>Дозвољен</a:t>
            </a:r>
            <a:r>
              <a:rPr lang="en-US" altLang="en-US" sz="2600" dirty="0"/>
              <a:t> </a:t>
            </a:r>
            <a:r>
              <a:rPr lang="en-US" altLang="en-US" sz="2600" dirty="0" err="1"/>
              <a:t>је</a:t>
            </a:r>
            <a:r>
              <a:rPr lang="en-US" altLang="en-US" sz="2600" dirty="0"/>
              <a:t> </a:t>
            </a:r>
            <a:r>
              <a:rPr lang="en-US" altLang="en-US" sz="2600" dirty="0" err="1"/>
              <a:t>скок</a:t>
            </a:r>
            <a:r>
              <a:rPr lang="en-US" altLang="en-US" sz="2600" dirty="0"/>
              <a:t> Т</a:t>
            </a:r>
            <a:r>
              <a:rPr lang="x-none" altLang="en-US" sz="2600" dirty="0"/>
              <a:t>А</a:t>
            </a:r>
            <a:r>
              <a:rPr lang="en-US" altLang="en-US" sz="2600" dirty="0"/>
              <a:t> и ПУЛСА </a:t>
            </a:r>
            <a:r>
              <a:rPr lang="en-US" altLang="en-US" sz="2600" dirty="0" err="1"/>
              <a:t>до</a:t>
            </a:r>
            <a:r>
              <a:rPr lang="en-US" altLang="en-US" sz="2600" dirty="0"/>
              <a:t> 30% </a:t>
            </a:r>
            <a:r>
              <a:rPr lang="en-US" altLang="en-US" sz="2600" dirty="0" err="1"/>
              <a:t>од</a:t>
            </a:r>
            <a:r>
              <a:rPr lang="en-US" altLang="en-US" sz="2600" dirty="0"/>
              <a:t> </a:t>
            </a:r>
            <a:r>
              <a:rPr lang="en-US" altLang="en-US" sz="2600" dirty="0" err="1"/>
              <a:t>вредности</a:t>
            </a:r>
            <a:r>
              <a:rPr lang="en-US" altLang="en-US" sz="2600" dirty="0"/>
              <a:t> у </a:t>
            </a:r>
            <a:r>
              <a:rPr lang="en-US" altLang="en-US" sz="2600" dirty="0" err="1"/>
              <a:t>миру</a:t>
            </a:r>
            <a:r>
              <a:rPr lang="en-US" altLang="en-US" sz="2600" dirty="0"/>
              <a:t>! 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endParaRPr lang="en-US" altLang="en-US" sz="2400" dirty="0"/>
          </a:p>
        </p:txBody>
      </p:sp>
      <p:sp>
        <p:nvSpPr>
          <p:cNvPr id="91140" name="Slide Number Placeholder 1">
            <a:extLst>
              <a:ext uri="{FF2B5EF4-FFF2-40B4-BE49-F238E27FC236}">
                <a16:creationId xmlns:a16="http://schemas.microsoft.com/office/drawing/2014/main" id="{B95B1AC9-B8DC-44BB-8505-D959FE68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fld id="{64CDCFFF-F18B-4972-AB11-26100B67BCD4}" type="slidenum">
              <a:rPr lang="en-US" altLang="en-US" sz="1400">
                <a:latin typeface="Arial" panose="020B0604020202020204" pitchFamily="34" charset="0"/>
              </a:rPr>
              <a:pPr algn="l">
                <a:spcBef>
                  <a:spcPct val="0"/>
                </a:spcBef>
                <a:buFontTx/>
                <a:buNone/>
              </a:pPr>
              <a:t>72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ACEF6060-BAA3-47EB-8BBB-587998B1BC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69325" cy="782637"/>
          </a:xfrm>
        </p:spPr>
        <p:txBody>
          <a:bodyPr/>
          <a:lstStyle/>
          <a:p>
            <a:pPr eaLnBrk="1" hangingPunct="1"/>
            <a:r>
              <a:rPr lang="sr-Cyrl-CS" altLang="en-US" b="1"/>
              <a:t>Значај ране рехабилитације </a:t>
            </a:r>
            <a:r>
              <a:rPr lang="en-US" altLang="en-US" b="1"/>
              <a:t>након АИМ</a:t>
            </a:r>
            <a:endParaRPr lang="sr-Cyrl-CS" altLang="en-US" b="1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3E1F3DF6-282F-423B-8F17-C5743C691F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529637" cy="5329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морбидитета и морталитета;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систолног ТА;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пулса;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потреба за О</a:t>
            </a:r>
            <a:r>
              <a:rPr lang="en-US" altLang="en-US" sz="1600"/>
              <a:t>2</a:t>
            </a:r>
            <a:r>
              <a:rPr lang="en-US" altLang="en-US" sz="2200"/>
              <a:t> у миокарду;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Смањење триглицерида у серуму;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Мењање односа </a:t>
            </a:r>
            <a:r>
              <a:rPr lang="sr-Latn-CS" altLang="en-US" sz="2200"/>
              <a:t>HDL</a:t>
            </a:r>
            <a:r>
              <a:rPr lang="en-US" altLang="en-US" sz="2200"/>
              <a:t>/</a:t>
            </a:r>
            <a:r>
              <a:rPr lang="sr-Latn-CS" altLang="en-US" sz="2200"/>
              <a:t>LDL </a:t>
            </a:r>
            <a:r>
              <a:rPr lang="en-US" altLang="en-US" sz="2200"/>
              <a:t>у корист протективног </a:t>
            </a:r>
            <a:r>
              <a:rPr lang="sr-Latn-CS" altLang="en-US" sz="2200"/>
              <a:t>HDL;</a:t>
            </a:r>
            <a:r>
              <a:rPr lang="en-US" altLang="en-US" sz="2200"/>
              <a:t>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телесне тежине;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Побољшање коронарног протока и убрзање стварања колатералног коронарног крвотока;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Редукција појаве ателектазе плућа и хипостатске пнеумоније;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Смањење тромбоемболијских компликација;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Побољшање фибринолитичке активности;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Смањење анксиозности и депресивних испољавања;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Скраћење боравка у болници;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</a:pPr>
            <a:r>
              <a:rPr lang="en-US" altLang="en-US" sz="2200"/>
              <a:t>Смањење физичког и професионалног инвалидитета и др.</a:t>
            </a:r>
            <a:r>
              <a:rPr lang="en-US" altLang="en-US" sz="2000"/>
              <a:t> </a:t>
            </a:r>
          </a:p>
        </p:txBody>
      </p:sp>
    </p:spTree>
  </p:cSld>
  <p:clrMapOvr>
    <a:masterClrMapping/>
  </p:clrMapOvr>
  <p:transition spd="slow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>
            <a:extLst>
              <a:ext uri="{FF2B5EF4-FFF2-40B4-BE49-F238E27FC236}">
                <a16:creationId xmlns:a16="http://schemas.microsoft.com/office/drawing/2014/main" id="{F62DD842-AF1F-4941-8501-4253D2CBA224}"/>
              </a:ext>
            </a:extLst>
          </p:cNvPr>
          <p:cNvSpPr txBox="1"/>
          <p:nvPr/>
        </p:nvSpPr>
        <p:spPr>
          <a:xfrm>
            <a:off x="628650" y="249238"/>
            <a:ext cx="7886700" cy="762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Примарна превенција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2" name="TextShape 2">
            <a:extLst>
              <a:ext uri="{FF2B5EF4-FFF2-40B4-BE49-F238E27FC236}">
                <a16:creationId xmlns:a16="http://schemas.microsoft.com/office/drawing/2014/main" id="{B68A53C5-8582-4BF4-8858-6056256B3AB0}"/>
              </a:ext>
            </a:extLst>
          </p:cNvPr>
          <p:cNvSpPr txBox="1"/>
          <p:nvPr/>
        </p:nvSpPr>
        <p:spPr>
          <a:xfrm>
            <a:off x="628650" y="1011238"/>
            <a:ext cx="8421688" cy="584676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spcBef>
                <a:spcPts val="1001"/>
              </a:spcBef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Од великог значаја за превенцију КВБ јесте примена примарне превенције.</a:t>
            </a:r>
          </a:p>
          <a:p>
            <a:pPr eaLnBrk="1" hangingPunct="1">
              <a:spcBef>
                <a:spcPts val="1001"/>
              </a:spcBef>
              <a:defRPr/>
            </a:pPr>
            <a:endParaRPr lang="en-US" sz="2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Прекид пушења 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Правилна исхрана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Редовна контрола вредности холестерола и шећера у крви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Редовна контрола крвног притиска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Редовна физичка активност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Смањење стресних ситуација</a:t>
            </a:r>
          </a:p>
          <a:p>
            <a:pPr eaLnBrk="1" hangingPunct="1">
              <a:spcBef>
                <a:spcPts val="1001"/>
              </a:spcBef>
              <a:defRPr/>
            </a:pPr>
            <a:endParaRPr lang="en-US" sz="2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eaLnBrk="1" hangingPunct="1">
              <a:spcBef>
                <a:spcPts val="1001"/>
              </a:spcBef>
              <a:defRPr/>
            </a:pPr>
            <a:endParaRPr lang="en-US" sz="2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5236" name="Picture 3">
            <a:extLst>
              <a:ext uri="{FF2B5EF4-FFF2-40B4-BE49-F238E27FC236}">
                <a16:creationId xmlns:a16="http://schemas.microsoft.com/office/drawing/2014/main" id="{5100A63E-ADD7-419B-AF83-A62513019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558925"/>
            <a:ext cx="20875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7" name="Picture 4">
            <a:extLst>
              <a:ext uri="{FF2B5EF4-FFF2-40B4-BE49-F238E27FC236}">
                <a16:creationId xmlns:a16="http://schemas.microsoft.com/office/drawing/2014/main" id="{0D808A61-6243-4741-AB5A-D1FE87A48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882775"/>
            <a:ext cx="2035175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8" name="Picture 5">
            <a:extLst>
              <a:ext uri="{FF2B5EF4-FFF2-40B4-BE49-F238E27FC236}">
                <a16:creationId xmlns:a16="http://schemas.microsoft.com/office/drawing/2014/main" id="{468F3460-1826-44BE-B8A9-CE013C486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8" y="1882775"/>
            <a:ext cx="1504950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9" name="Picture 6">
            <a:extLst>
              <a:ext uri="{FF2B5EF4-FFF2-40B4-BE49-F238E27FC236}">
                <a16:creationId xmlns:a16="http://schemas.microsoft.com/office/drawing/2014/main" id="{4964A64B-E114-4C49-B40D-6C571E6E6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3" y="3886200"/>
            <a:ext cx="178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0" name="Picture 7">
            <a:extLst>
              <a:ext uri="{FF2B5EF4-FFF2-40B4-BE49-F238E27FC236}">
                <a16:creationId xmlns:a16="http://schemas.microsoft.com/office/drawing/2014/main" id="{708CDF90-51E2-45D2-AD89-0436E16BF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3886200"/>
            <a:ext cx="175577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1" name="Picture 8">
            <a:extLst>
              <a:ext uri="{FF2B5EF4-FFF2-40B4-BE49-F238E27FC236}">
                <a16:creationId xmlns:a16="http://schemas.microsoft.com/office/drawing/2014/main" id="{3C95D04B-75D5-4842-87BE-8341D8328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5256213"/>
            <a:ext cx="2603500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2" name="Picture 9">
            <a:extLst>
              <a:ext uri="{FF2B5EF4-FFF2-40B4-BE49-F238E27FC236}">
                <a16:creationId xmlns:a16="http://schemas.microsoft.com/office/drawing/2014/main" id="{13B7F7E2-5DE8-4049-811B-813DD4AEE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8" y="5357813"/>
            <a:ext cx="154305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>
            <a:extLst>
              <a:ext uri="{FF2B5EF4-FFF2-40B4-BE49-F238E27FC236}">
                <a16:creationId xmlns:a16="http://schemas.microsoft.com/office/drawing/2014/main" id="{61151C1D-AFD8-43FB-AC98-4CF66E3F7B59}"/>
              </a:ext>
            </a:extLst>
          </p:cNvPr>
          <p:cNvSpPr txBox="1"/>
          <p:nvPr/>
        </p:nvSpPr>
        <p:spPr>
          <a:xfrm>
            <a:off x="628650" y="111125"/>
            <a:ext cx="7886700" cy="9144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Секундарна превенција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1" name="TextShape 2">
            <a:extLst>
              <a:ext uri="{FF2B5EF4-FFF2-40B4-BE49-F238E27FC236}">
                <a16:creationId xmlns:a16="http://schemas.microsoft.com/office/drawing/2014/main" id="{B24D93AB-60F0-4985-8E00-9433CE89B9E0}"/>
              </a:ext>
            </a:extLst>
          </p:cNvPr>
          <p:cNvSpPr txBox="1"/>
          <p:nvPr/>
        </p:nvSpPr>
        <p:spPr>
          <a:xfrm>
            <a:off x="628650" y="873125"/>
            <a:ext cx="7886700" cy="59848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spcBef>
                <a:spcPts val="1001"/>
              </a:spcBef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Секундарна превенција има за циљ да заустави и / или успори  напредак КВБ,  да би се обновио квалитет живота и смањио ризик поновне појаве болести.</a:t>
            </a:r>
          </a:p>
          <a:p>
            <a:pPr eaLnBrk="1" hangingPunct="1">
              <a:spcBef>
                <a:spcPts val="1001"/>
              </a:spcBef>
              <a:defRPr/>
            </a:pPr>
            <a:endParaRPr lang="en-US" sz="2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eaLnBrk="1" hangingPunct="1">
              <a:spcBef>
                <a:spcPts val="1001"/>
              </a:spcBef>
              <a:defRPr/>
            </a:pPr>
            <a:r>
              <a:rPr lang="en-US" sz="2800" u="sng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Свеобухватни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приступ: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Редовни прегледи и праћење пацијента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Едукација о значају и редовном спровођењу физичке активности 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Правилна исхрана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Контрола фактора ризика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Стручна помоћ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Редовно узимање терапије</a:t>
            </a:r>
          </a:p>
          <a:p>
            <a:pPr marL="228600" indent="-228240" eaLnBrk="1" hangingPunct="1"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  <a:defRPr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Едукација пацијената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5744FEC4-4BB5-4816-B86C-1D9D54304F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439737"/>
          </a:xfrm>
        </p:spPr>
        <p:txBody>
          <a:bodyPr/>
          <a:lstStyle/>
          <a:p>
            <a:r>
              <a:rPr lang="en-US" altLang="en-US"/>
              <a:t>E</a:t>
            </a:r>
            <a:r>
              <a:rPr lang="sr-Cyrl-CS" altLang="en-US"/>
              <a:t>пидемиологија</a:t>
            </a:r>
            <a:endParaRPr lang="en-US" altLang="en-US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EB8F37E3-3F3B-4AAD-A24B-EDA1B46CCE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r>
              <a:rPr lang="sr-Cyrl-CS" altLang="en-US"/>
              <a:t>На почетку 20. века од КВБ умирао је сваки 10 становник, на почетку 21. века сваки 3.</a:t>
            </a:r>
          </a:p>
          <a:p>
            <a:r>
              <a:rPr lang="sr-Cyrl-CS" altLang="en-US"/>
              <a:t>преко 17 милиона/годишње умире</a:t>
            </a:r>
          </a:p>
          <a:p>
            <a:r>
              <a:rPr lang="sr-Cyrl-CS" altLang="en-US"/>
              <a:t> само од АИМ оболи преко 6 милиона становника, од чега  25% умире. </a:t>
            </a:r>
          </a:p>
          <a:p>
            <a:r>
              <a:rPr lang="sr-Cyrl-CS" altLang="en-US"/>
              <a:t>предвиђа се да ће до 2020. године болести срца и крвних судова постати </a:t>
            </a:r>
            <a:r>
              <a:rPr lang="sr-Cyrl-CS" altLang="en-US">
                <a:solidFill>
                  <a:srgbClr val="FF0000"/>
                </a:solidFill>
              </a:rPr>
              <a:t>водећи узрок умирања у свим земљама</a:t>
            </a:r>
            <a:r>
              <a:rPr lang="sr-Cyrl-CS" altLang="en-US"/>
              <a:t>, нарочито у неразвијеним. Преко 80% смртности од свих КВБ и 60% оптерећења од ИБС потиче из земаља у развоју и неразвијених земаља</a:t>
            </a:r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7B9DA9B-1414-44CD-961D-6DC98D642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AA3E9B-AB1E-4E93-91E4-8A30BE0DCD5C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>
            <a:extLst>
              <a:ext uri="{FF2B5EF4-FFF2-40B4-BE49-F238E27FC236}">
                <a16:creationId xmlns:a16="http://schemas.microsoft.com/office/drawing/2014/main" id="{16E36597-F306-4944-9AD8-9196F48D15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93775"/>
          </a:xfrm>
        </p:spPr>
        <p:txBody>
          <a:bodyPr/>
          <a:lstStyle/>
          <a:p>
            <a:r>
              <a:rPr lang="en-US" altLang="en-US" b="1"/>
              <a:t>Кардиолошка рехабилитација</a:t>
            </a:r>
          </a:p>
        </p:txBody>
      </p:sp>
      <p:sp>
        <p:nvSpPr>
          <p:cNvPr id="12291" name="Čuvar mesta za sadržaj 2">
            <a:extLst>
              <a:ext uri="{FF2B5EF4-FFF2-40B4-BE49-F238E27FC236}">
                <a16:creationId xmlns:a16="http://schemas.microsoft.com/office/drawing/2014/main" id="{A6309F2C-F8D0-409B-A93A-BAD49948E8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95776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ru-RU" altLang="en-US" sz="2400" dirty="0"/>
              <a:t>Скуп активности који је потребан да се срчаном болеснику осигурају најбољи могући физички, емоционални и социјални услови, како би сопственим напорима могао заузети што нормалније место у животу своје породице и заједнице (</a:t>
            </a:r>
            <a:r>
              <a:rPr lang="ru-RU" altLang="en-US" sz="2400" b="1" dirty="0"/>
              <a:t>СЗО</a:t>
            </a:r>
            <a:r>
              <a:rPr lang="ru-RU" altLang="en-US" sz="2400" dirty="0"/>
              <a:t>)</a:t>
            </a:r>
          </a:p>
          <a:p>
            <a:pPr>
              <a:spcBef>
                <a:spcPts val="1800"/>
              </a:spcBef>
            </a:pPr>
            <a:r>
              <a:rPr lang="ru-RU" altLang="en-US" sz="2400" dirty="0"/>
              <a:t>Циљ рехабилитације је повратак привремено изгубљене или ослабљене способности за живот и рад, тј. избегавање или смањење инвалидности и побољшање квалитета живота</a:t>
            </a:r>
            <a:endParaRPr lang="en-US" altLang="en-US" sz="2400" dirty="0"/>
          </a:p>
          <a:p>
            <a:pPr marL="0" indent="0">
              <a:buNone/>
            </a:pPr>
            <a:endParaRPr lang="en-US" altLang="en-US" sz="2400" u="sng" dirty="0"/>
          </a:p>
          <a:p>
            <a:endParaRPr lang="en-US" altLang="en-US" sz="2400" u="sng" dirty="0"/>
          </a:p>
        </p:txBody>
      </p:sp>
      <p:sp>
        <p:nvSpPr>
          <p:cNvPr id="12292" name="Čuvar mesta za broj slajda 3">
            <a:extLst>
              <a:ext uri="{FF2B5EF4-FFF2-40B4-BE49-F238E27FC236}">
                <a16:creationId xmlns:a16="http://schemas.microsoft.com/office/drawing/2014/main" id="{981B56F5-CCD0-4F69-A65C-672521720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7593189-4820-4C4E-9872-4DC4F7459F5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.9|0.8|0.9|2.7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1|1.9|1.4|0.9|1.3|4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1810</TotalTime>
  <Words>3909</Words>
  <Application>Microsoft Office PowerPoint</Application>
  <PresentationFormat>On-screen Show (4:3)</PresentationFormat>
  <Paragraphs>493</Paragraphs>
  <Slides>75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0" baseType="lpstr">
      <vt:lpstr>Calibri Light</vt:lpstr>
      <vt:lpstr>Calibri</vt:lpstr>
      <vt:lpstr>Arial</vt:lpstr>
      <vt:lpstr>Wingdings</vt:lpstr>
      <vt:lpstr>Default Design</vt:lpstr>
      <vt:lpstr>Рехабилитација кардиолошких болесника</vt:lpstr>
      <vt:lpstr>PowerPoint Presentation</vt:lpstr>
      <vt:lpstr>Срце – коронарни крвни судови</vt:lpstr>
      <vt:lpstr>Кардиоваскуларне болести (КВБ)</vt:lpstr>
      <vt:lpstr>Кардиоваскуларне болести (КВБ)</vt:lpstr>
      <vt:lpstr>Значај</vt:lpstr>
      <vt:lpstr>PowerPoint Presentation</vt:lpstr>
      <vt:lpstr>Eпидемиологија</vt:lpstr>
      <vt:lpstr>Кардиолошка рехабилитација</vt:lpstr>
      <vt:lpstr>Етиопатогенеза???</vt:lpstr>
      <vt:lpstr>Условни фактори ризика за настанак ИБС </vt:lpstr>
      <vt:lpstr>Предиспонирајући фактори</vt:lpstr>
      <vt:lpstr>Статистика у Србији</vt:lpstr>
      <vt:lpstr>PowerPoint Presentation</vt:lpstr>
      <vt:lpstr>PowerPoint Presentation</vt:lpstr>
      <vt:lpstr>Превентивне мере</vt:lpstr>
      <vt:lpstr>Превенција КВС обољења</vt:lpstr>
      <vt:lpstr>Kардиолошка рехабилитација</vt:lpstr>
      <vt:lpstr>„Кревет није место за задржавање срчаних болесника“</vt:lpstr>
      <vt:lpstr>Инактивитет</vt:lpstr>
      <vt:lpstr>Ефекти мировања</vt:lpstr>
      <vt:lpstr>Ефекти физичке активности</vt:lpstr>
      <vt:lpstr>Кардиолошка рехабилитација</vt:lpstr>
      <vt:lpstr>Компоненте кардиолошке рехабилитације</vt:lpstr>
      <vt:lpstr>Принципи КР</vt:lpstr>
      <vt:lpstr>Оправданост КР</vt:lpstr>
      <vt:lpstr>Циљеви КР</vt:lpstr>
      <vt:lpstr>Индикације за кардиолошку рех</vt:lpstr>
      <vt:lpstr>Индикације за кардиоваскуларну рехабилитацију</vt:lpstr>
      <vt:lpstr>Тим за рехабилитацију</vt:lpstr>
      <vt:lpstr>Патолошка класификација пацијената  са обољењем срца</vt:lpstr>
      <vt:lpstr>Терапијска класификација пацијената  са обољењима срца</vt:lpstr>
      <vt:lpstr>Клиничка процена  функционалних способности</vt:lpstr>
      <vt:lpstr>Утрошак енергије при активностима</vt:lpstr>
      <vt:lpstr>Клинички значај МЕТ</vt:lpstr>
      <vt:lpstr>PowerPoint Presentation</vt:lpstr>
      <vt:lpstr>Методе испитивања срчаних болесника</vt:lpstr>
      <vt:lpstr> Методе испитивања срчаних болесника</vt:lpstr>
      <vt:lpstr>Значај физичког тренинга</vt:lpstr>
      <vt:lpstr>Утицај физичког тренинга на КВС</vt:lpstr>
      <vt:lpstr>Утицај физичког тренинга на КВС</vt:lpstr>
      <vt:lpstr>Ефекти контролисаног дозираног тренинга</vt:lpstr>
      <vt:lpstr>Рехабилитација болесника са  акутним инфарктом миокарда</vt:lpstr>
      <vt:lpstr>Параметри који указују на  постојање АIМ-а</vt:lpstr>
      <vt:lpstr>Услови за започињање програма рехабилитације</vt:lpstr>
      <vt:lpstr>Разлози за рану рехабилитацију АИМ</vt:lpstr>
      <vt:lpstr>Опште контраиндикације за  рехабилитацију након АIМ-а</vt:lpstr>
      <vt:lpstr>Кардиолошке контраиндикације</vt:lpstr>
      <vt:lpstr>Кардиолошке контраиндикације</vt:lpstr>
      <vt:lpstr>Кардиолошке контраиндикације</vt:lpstr>
      <vt:lpstr>Циљеви рехабилитације након АIМ-а</vt:lpstr>
      <vt:lpstr>Процес медицинске рехабилитције подразумева три фазе</vt:lpstr>
      <vt:lpstr>I фаза- фаза хоспитализације</vt:lpstr>
      <vt:lpstr>Услови за започињање програма рехабилитације:</vt:lpstr>
      <vt:lpstr>Фаза хоспитализације</vt:lpstr>
      <vt:lpstr>Програм 10 корака за 10 дана</vt:lpstr>
      <vt:lpstr>Програм 10 корака за 10 дана</vt:lpstr>
      <vt:lpstr>PowerPoint Presentation</vt:lpstr>
      <vt:lpstr>Разлози за прекид КТХ програма након АИМ</vt:lpstr>
      <vt:lpstr>II фаза-реконвалесценције</vt:lpstr>
      <vt:lpstr>PowerPoint Presentation</vt:lpstr>
      <vt:lpstr>PowerPoint Presentation</vt:lpstr>
      <vt:lpstr>PowerPoint Presentation</vt:lpstr>
      <vt:lpstr>PowerPoint Presentation</vt:lpstr>
      <vt:lpstr>III фаза-постреконвалесценције</vt:lpstr>
      <vt:lpstr>Принципи у дозирању оптерећења</vt:lpstr>
      <vt:lpstr>Опште препоруке за физички тренинг</vt:lpstr>
      <vt:lpstr>PowerPoint Presentation</vt:lpstr>
      <vt:lpstr>III фаза - постреконвалесценције</vt:lpstr>
      <vt:lpstr>Физичка активност и одмор</vt:lpstr>
      <vt:lpstr>PowerPoint Presentation</vt:lpstr>
      <vt:lpstr>Разлози за прекид КТХ програма након АИМ:</vt:lpstr>
      <vt:lpstr>Значај ране рехабилитације након АИМ</vt:lpstr>
      <vt:lpstr>PowerPoint Presentation</vt:lpstr>
      <vt:lpstr>PowerPoint Presentation</vt:lpstr>
    </vt:vector>
  </TitlesOfParts>
  <Company>BOOX Computers, Kragujevac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AIM</dc:title>
  <dc:creator>WIN98SE</dc:creator>
  <cp:lastModifiedBy>q</cp:lastModifiedBy>
  <cp:revision>299</cp:revision>
  <dcterms:created xsi:type="dcterms:W3CDTF">2003-11-20T14:35:16Z</dcterms:created>
  <dcterms:modified xsi:type="dcterms:W3CDTF">2020-09-30T20:17:28Z</dcterms:modified>
</cp:coreProperties>
</file>